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wdp" ContentType="image/vnd.ms-photo"/>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24"/>
  </p:notesMasterIdLst>
  <p:handoutMasterIdLst>
    <p:handoutMasterId r:id="rId25"/>
  </p:handoutMasterIdLst>
  <p:sldIdLst>
    <p:sldId id="347" r:id="rId2"/>
    <p:sldId id="409" r:id="rId3"/>
    <p:sldId id="385" r:id="rId4"/>
    <p:sldId id="311" r:id="rId5"/>
    <p:sldId id="407" r:id="rId6"/>
    <p:sldId id="408" r:id="rId7"/>
    <p:sldId id="416" r:id="rId8"/>
    <p:sldId id="403" r:id="rId9"/>
    <p:sldId id="405" r:id="rId10"/>
    <p:sldId id="410" r:id="rId11"/>
    <p:sldId id="419" r:id="rId12"/>
    <p:sldId id="411" r:id="rId13"/>
    <p:sldId id="413" r:id="rId14"/>
    <p:sldId id="412" r:id="rId15"/>
    <p:sldId id="414" r:id="rId16"/>
    <p:sldId id="415" r:id="rId17"/>
    <p:sldId id="417" r:id="rId18"/>
    <p:sldId id="420" r:id="rId19"/>
    <p:sldId id="421" r:id="rId20"/>
    <p:sldId id="418" r:id="rId21"/>
    <p:sldId id="422" r:id="rId22"/>
    <p:sldId id="423" r:id="rId2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enthil Kumar" initials="SK" lastIdx="1" clrIdx="0">
    <p:extLst/>
  </p:cmAuthor>
  <p:cmAuthor id="2" name="Senthil Kumar" initials="SK [2]" lastIdx="1" clrIdx="1">
    <p:extLst/>
  </p:cmAuthor>
  <p:cmAuthor id="3" name="John Flavin" initials="" lastIdx="1" clrIdx="2"/>
  <p:cmAuthor id="4" name="Sundar Sritharan" initials="SS" lastIdx="1" clrIdx="3">
    <p:extLst>
      <p:ext uri="{19B8F6BF-5375-455C-9EA6-DF929625EA0E}">
        <p15:presenceInfo xmlns:p15="http://schemas.microsoft.com/office/powerpoint/2012/main" userId="6587295a-ad62-4253-868b-6540594e426a" providerId="Windows Live"/>
      </p:ext>
    </p:extLst>
  </p:cmAuthor>
  <p:cmAuthor id="5" name="Meena S" initials="MS" lastIdx="2" clrIdx="4">
    <p:extLst>
      <p:ext uri="{19B8F6BF-5375-455C-9EA6-DF929625EA0E}">
        <p15:presenceInfo xmlns:p15="http://schemas.microsoft.com/office/powerpoint/2012/main" userId="S-1-5-21-613308606-1504957900-1507092634-462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AA153"/>
    <a:srgbClr val="E5BC3D"/>
    <a:srgbClr val="979943"/>
    <a:srgbClr val="C59858"/>
    <a:srgbClr val="919190"/>
    <a:srgbClr val="3F8CAF"/>
    <a:srgbClr val="D8D838"/>
    <a:srgbClr val="C5B86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000"/>
    <p:restoredTop sz="92810" autoAdjust="0"/>
  </p:normalViewPr>
  <p:slideViewPr>
    <p:cSldViewPr snapToObjects="1">
      <p:cViewPr varScale="1">
        <p:scale>
          <a:sx n="68" d="100"/>
          <a:sy n="68" d="100"/>
        </p:scale>
        <p:origin x="1266" y="66"/>
      </p:cViewPr>
      <p:guideLst>
        <p:guide orient="horz" pos="2160"/>
        <p:guide pos="2880"/>
      </p:guideLst>
    </p:cSldViewPr>
  </p:slideViewPr>
  <p:notesTextViewPr>
    <p:cViewPr>
      <p:scale>
        <a:sx n="3" d="2"/>
        <a:sy n="3" d="2"/>
      </p:scale>
      <p:origin x="0" y="0"/>
    </p:cViewPr>
  </p:notesTextViewPr>
  <p:sorterViewPr>
    <p:cViewPr>
      <p:scale>
        <a:sx n="66" d="100"/>
        <a:sy n="66" d="100"/>
      </p:scale>
      <p:origin x="0" y="0"/>
    </p:cViewPr>
  </p:sorterViewPr>
  <p:notesViewPr>
    <p:cSldViewPr snapToGrid="0" snapToObjects="1">
      <p:cViewPr varScale="1">
        <p:scale>
          <a:sx n="73" d="100"/>
          <a:sy n="73" d="100"/>
        </p:scale>
        <p:origin x="-3480" y="-10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commentAuthors" Target="commentAuthor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7.4379232007763738E-2"/>
          <c:y val="7.7284248051083165E-2"/>
          <c:w val="0.88796564488166108"/>
          <c:h val="0.73956536216555013"/>
        </c:manualLayout>
      </c:layout>
      <c:bar3DChart>
        <c:barDir val="col"/>
        <c:grouping val="stacked"/>
        <c:varyColors val="0"/>
        <c:ser>
          <c:idx val="0"/>
          <c:order val="0"/>
          <c:tx>
            <c:strRef>
              <c:f>Sheet1!$B$1</c:f>
              <c:strCache>
                <c:ptCount val="1"/>
                <c:pt idx="0">
                  <c:v>Load Time in Secs</c:v>
                </c:pt>
              </c:strCache>
            </c:strRef>
          </c:tx>
          <c:spPr>
            <a:solidFill>
              <a:srgbClr val="FF0000"/>
            </a:solidFill>
            <a:ln>
              <a:noFill/>
            </a:ln>
            <a:effectLst/>
            <a:sp3d/>
          </c:spPr>
          <c:invertIfNegative val="0"/>
          <c:dLbls>
            <c:spPr>
              <a:noFill/>
              <a:ln>
                <a:noFill/>
              </a:ln>
              <a:effectLst/>
            </c:spPr>
            <c:txPr>
              <a:bodyPr rot="0" spcFirstLastPara="1" vertOverflow="ellipsis" vert="horz" wrap="square" lIns="38100" tIns="19050" rIns="38100" bIns="19050" anchor="ctr" anchorCtr="1">
                <a:spAutoFit/>
              </a:bodyPr>
              <a:lstStyle/>
              <a:p>
                <a:pPr>
                  <a:defRPr sz="1600" b="1" i="0" u="none" strike="noStrike" kern="1200" baseline="0">
                    <a:solidFill>
                      <a:schemeClr val="tx1">
                        <a:lumMod val="75000"/>
                        <a:lumOff val="25000"/>
                      </a:schemeClr>
                    </a:solidFill>
                    <a:latin typeface="Calibri Light" panose="020F0302020204030204" pitchFamily="34" charset="0"/>
                    <a:ea typeface="+mn-ea"/>
                    <a:cs typeface="Calibri Light" panose="020F0302020204030204"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CSS</c:v>
                </c:pt>
                <c:pt idx="1">
                  <c:v>HTML</c:v>
                </c:pt>
                <c:pt idx="2">
                  <c:v>IMAGE</c:v>
                </c:pt>
                <c:pt idx="3">
                  <c:v>JS</c:v>
                </c:pt>
                <c:pt idx="4">
                  <c:v>Font</c:v>
                </c:pt>
              </c:strCache>
            </c:strRef>
          </c:cat>
          <c:val>
            <c:numRef>
              <c:f>Sheet1!$B$2:$B$6</c:f>
              <c:numCache>
                <c:formatCode>General</c:formatCode>
                <c:ptCount val="5"/>
                <c:pt idx="0">
                  <c:v>1.2</c:v>
                </c:pt>
                <c:pt idx="1">
                  <c:v>3.1</c:v>
                </c:pt>
                <c:pt idx="2">
                  <c:v>8.3000000000000007</c:v>
                </c:pt>
                <c:pt idx="3">
                  <c:v>7.7</c:v>
                </c:pt>
                <c:pt idx="4">
                  <c:v>1.3</c:v>
                </c:pt>
              </c:numCache>
            </c:numRef>
          </c:val>
          <c:extLst>
            <c:ext xmlns:c16="http://schemas.microsoft.com/office/drawing/2014/chart" uri="{C3380CC4-5D6E-409C-BE32-E72D297353CC}">
              <c16:uniqueId val="{00000000-5D7A-4EA6-9E80-69CFF21CA990}"/>
            </c:ext>
          </c:extLst>
        </c:ser>
        <c:ser>
          <c:idx val="1"/>
          <c:order val="1"/>
          <c:tx>
            <c:strRef>
              <c:f>Sheet1!$C$1</c:f>
              <c:strCache>
                <c:ptCount val="1"/>
                <c:pt idx="0">
                  <c:v>Size in MB</c:v>
                </c:pt>
              </c:strCache>
            </c:strRef>
          </c:tx>
          <c:spPr>
            <a:solidFill>
              <a:srgbClr val="0070C0"/>
            </a:solidFill>
            <a:ln>
              <a:noFill/>
            </a:ln>
            <a:effectLst/>
            <a:sp3d/>
          </c:spPr>
          <c:invertIfNegative val="0"/>
          <c:dLbls>
            <c:dLbl>
              <c:idx val="0"/>
              <c:layout>
                <c:manualLayout>
                  <c:x val="4.2016806722688822E-3"/>
                  <c:y val="-1.5625000000000097E-2"/>
                </c:manualLayout>
              </c:layout>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04-5D7A-4EA6-9E80-69CFF21CA990}"/>
                </c:ext>
              </c:extLst>
            </c:dLbl>
            <c:dLbl>
              <c:idx val="1"/>
              <c:layout>
                <c:manualLayout>
                  <c:x val="1.4005602240896359E-3"/>
                  <c:y val="-1.0416666666666666E-2"/>
                </c:manualLayout>
              </c:layout>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03-5D7A-4EA6-9E80-69CFF21CA990}"/>
                </c:ext>
              </c:extLst>
            </c:dLbl>
            <c:dLbl>
              <c:idx val="4"/>
              <c:layout>
                <c:manualLayout>
                  <c:x val="8.299284845614787E-3"/>
                  <c:y val="-1.990049751243772E-2"/>
                </c:manualLayout>
              </c:layout>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05-5D7A-4EA6-9E80-69CFF21CA990}"/>
                </c:ext>
              </c:extLst>
            </c:dLbl>
            <c:spPr>
              <a:noFill/>
              <a:ln>
                <a:noFill/>
              </a:ln>
              <a:effectLst/>
            </c:spPr>
            <c:txPr>
              <a:bodyPr rot="0" spcFirstLastPara="1" vertOverflow="ellipsis" vert="horz" wrap="square" lIns="38100" tIns="19050" rIns="38100" bIns="19050" anchor="ctr" anchorCtr="1">
                <a:spAutoFit/>
              </a:bodyPr>
              <a:lstStyle/>
              <a:p>
                <a:pPr>
                  <a:defRPr sz="1600" b="1" i="0" u="none" strike="noStrike" kern="1200" baseline="0">
                    <a:solidFill>
                      <a:schemeClr val="tx1">
                        <a:lumMod val="75000"/>
                        <a:lumOff val="25000"/>
                      </a:schemeClr>
                    </a:solidFill>
                    <a:latin typeface="Calibri Light" panose="020F0302020204030204" pitchFamily="34" charset="0"/>
                    <a:ea typeface="+mn-ea"/>
                    <a:cs typeface="Calibri Light" panose="020F0302020204030204"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CSS</c:v>
                </c:pt>
                <c:pt idx="1">
                  <c:v>HTML</c:v>
                </c:pt>
                <c:pt idx="2">
                  <c:v>IMAGE</c:v>
                </c:pt>
                <c:pt idx="3">
                  <c:v>JS</c:v>
                </c:pt>
                <c:pt idx="4">
                  <c:v>Font</c:v>
                </c:pt>
              </c:strCache>
            </c:strRef>
          </c:cat>
          <c:val>
            <c:numRef>
              <c:f>Sheet1!$C$2:$C$6</c:f>
              <c:numCache>
                <c:formatCode>General</c:formatCode>
                <c:ptCount val="5"/>
                <c:pt idx="0">
                  <c:v>0.09</c:v>
                </c:pt>
                <c:pt idx="1">
                  <c:v>0.03</c:v>
                </c:pt>
                <c:pt idx="2">
                  <c:v>0.5</c:v>
                </c:pt>
                <c:pt idx="3">
                  <c:v>0.8</c:v>
                </c:pt>
                <c:pt idx="4">
                  <c:v>0.1</c:v>
                </c:pt>
              </c:numCache>
            </c:numRef>
          </c:val>
          <c:extLst>
            <c:ext xmlns:c16="http://schemas.microsoft.com/office/drawing/2014/chart" uri="{C3380CC4-5D6E-409C-BE32-E72D297353CC}">
              <c16:uniqueId val="{00000001-5D7A-4EA6-9E80-69CFF21CA990}"/>
            </c:ext>
          </c:extLst>
        </c:ser>
        <c:dLbls>
          <c:showLegendKey val="0"/>
          <c:showVal val="0"/>
          <c:showCatName val="0"/>
          <c:showSerName val="0"/>
          <c:showPercent val="0"/>
          <c:showBubbleSize val="0"/>
        </c:dLbls>
        <c:gapWidth val="150"/>
        <c:shape val="box"/>
        <c:axId val="762666288"/>
        <c:axId val="762666704"/>
        <c:axId val="0"/>
      </c:bar3DChart>
      <c:catAx>
        <c:axId val="762666288"/>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762666704"/>
        <c:crosses val="autoZero"/>
        <c:auto val="1"/>
        <c:lblAlgn val="ctr"/>
        <c:lblOffset val="100"/>
        <c:noMultiLvlLbl val="0"/>
      </c:catAx>
      <c:valAx>
        <c:axId val="762666704"/>
        <c:scaling>
          <c:orientation val="minMax"/>
          <c:max val="1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762666288"/>
        <c:crosses val="autoZero"/>
        <c:crossBetween val="between"/>
      </c:valAx>
      <c:spPr>
        <a:solidFill>
          <a:schemeClr val="bg1">
            <a:lumMod val="75000"/>
            <a:lumOff val="25000"/>
          </a:schemeClr>
        </a:solidFill>
        <a:ln>
          <a:solidFill>
            <a:schemeClr val="bg1">
              <a:lumMod val="75000"/>
              <a:lumOff val="25000"/>
            </a:schemeClr>
          </a:solidFill>
        </a:ln>
        <a:effectLst/>
      </c:spPr>
    </c:plotArea>
    <c:legend>
      <c:legendPos val="b"/>
      <c:layout>
        <c:manualLayout>
          <c:xMode val="edge"/>
          <c:yMode val="edge"/>
          <c:x val="0.30652504586934137"/>
          <c:y val="0.92867767461903084"/>
          <c:w val="0.47665273748676151"/>
          <c:h val="6.3115567585301832E-2"/>
        </c:manualLayout>
      </c:layout>
      <c:overlay val="0"/>
      <c:spPr>
        <a:noFill/>
        <a:ln>
          <a:noFill/>
        </a:ln>
        <a:effectLst/>
      </c:spPr>
      <c:txPr>
        <a:bodyPr rot="0" spcFirstLastPara="1" vertOverflow="ellipsis" vert="horz" wrap="square" anchor="ctr" anchorCtr="1"/>
        <a:lstStyle/>
        <a:p>
          <a:pPr>
            <a:defRPr sz="1600" b="0" i="0" u="none" strike="noStrike" kern="1200" baseline="0">
              <a:solidFill>
                <a:schemeClr val="bg1"/>
              </a:solidFill>
              <a:latin typeface="Calibri Light" panose="020F0302020204030204" pitchFamily="34" charset="0"/>
              <a:ea typeface="+mn-ea"/>
              <a:cs typeface="Calibri Light" panose="020F0302020204030204" pitchFamily="34" charset="0"/>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7.5762450506528661E-2"/>
          <c:y val="7.7284248051083165E-2"/>
          <c:w val="0.8865824307407254"/>
          <c:h val="0.73956536216555013"/>
        </c:manualLayout>
      </c:layout>
      <c:bar3DChart>
        <c:barDir val="col"/>
        <c:grouping val="stacked"/>
        <c:varyColors val="0"/>
        <c:ser>
          <c:idx val="0"/>
          <c:order val="0"/>
          <c:tx>
            <c:strRef>
              <c:f>Sheet1!$B$1</c:f>
              <c:strCache>
                <c:ptCount val="1"/>
                <c:pt idx="0">
                  <c:v>Load Time in Secs</c:v>
                </c:pt>
              </c:strCache>
            </c:strRef>
          </c:tx>
          <c:spPr>
            <a:solidFill>
              <a:srgbClr val="FF0000"/>
            </a:solidFill>
            <a:ln>
              <a:noFill/>
            </a:ln>
            <a:effectLst/>
            <a:sp3d/>
          </c:spPr>
          <c:invertIfNegative val="0"/>
          <c:dLbls>
            <c:spPr>
              <a:noFill/>
              <a:ln>
                <a:noFill/>
              </a:ln>
              <a:effectLst/>
            </c:spPr>
            <c:txPr>
              <a:bodyPr rot="0" spcFirstLastPara="1" vertOverflow="ellipsis" vert="horz" wrap="square" lIns="38100" tIns="19050" rIns="38100" bIns="19050" anchor="ctr" anchorCtr="1">
                <a:spAutoFit/>
              </a:bodyPr>
              <a:lstStyle/>
              <a:p>
                <a:pPr>
                  <a:defRPr sz="1600" b="1" i="0" u="none" strike="noStrike" kern="1200" baseline="0">
                    <a:solidFill>
                      <a:schemeClr val="tx1">
                        <a:lumMod val="75000"/>
                        <a:lumOff val="25000"/>
                      </a:schemeClr>
                    </a:solidFill>
                    <a:latin typeface="Calibri Light" panose="020F0302020204030204" pitchFamily="34" charset="0"/>
                    <a:ea typeface="+mn-ea"/>
                    <a:cs typeface="Calibri Light" panose="020F0302020204030204"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CSS</c:v>
                </c:pt>
                <c:pt idx="1">
                  <c:v>HTML</c:v>
                </c:pt>
                <c:pt idx="2">
                  <c:v>IMAGE</c:v>
                </c:pt>
                <c:pt idx="3">
                  <c:v>JS</c:v>
                </c:pt>
                <c:pt idx="4">
                  <c:v>Font</c:v>
                </c:pt>
              </c:strCache>
            </c:strRef>
          </c:cat>
          <c:val>
            <c:numRef>
              <c:f>Sheet1!$B$2:$B$6</c:f>
              <c:numCache>
                <c:formatCode>General</c:formatCode>
                <c:ptCount val="5"/>
                <c:pt idx="0">
                  <c:v>1.19</c:v>
                </c:pt>
                <c:pt idx="1">
                  <c:v>3.5</c:v>
                </c:pt>
                <c:pt idx="2">
                  <c:v>8.5</c:v>
                </c:pt>
                <c:pt idx="3">
                  <c:v>8.4</c:v>
                </c:pt>
                <c:pt idx="4">
                  <c:v>0.9</c:v>
                </c:pt>
              </c:numCache>
            </c:numRef>
          </c:val>
          <c:extLst>
            <c:ext xmlns:c16="http://schemas.microsoft.com/office/drawing/2014/chart" uri="{C3380CC4-5D6E-409C-BE32-E72D297353CC}">
              <c16:uniqueId val="{00000000-5D7A-4EA6-9E80-69CFF21CA990}"/>
            </c:ext>
          </c:extLst>
        </c:ser>
        <c:ser>
          <c:idx val="1"/>
          <c:order val="1"/>
          <c:tx>
            <c:strRef>
              <c:f>Sheet1!$C$1</c:f>
              <c:strCache>
                <c:ptCount val="1"/>
                <c:pt idx="0">
                  <c:v>Size in MB</c:v>
                </c:pt>
              </c:strCache>
            </c:strRef>
          </c:tx>
          <c:spPr>
            <a:solidFill>
              <a:srgbClr val="0070C0"/>
            </a:solidFill>
            <a:ln>
              <a:noFill/>
            </a:ln>
            <a:effectLst/>
            <a:sp3d/>
          </c:spPr>
          <c:invertIfNegative val="0"/>
          <c:dLbls>
            <c:dLbl>
              <c:idx val="0"/>
              <c:layout>
                <c:manualLayout>
                  <c:x val="5.5328565637431911E-3"/>
                  <c:y val="-2.238805970149263E-2"/>
                </c:manualLayout>
              </c:layout>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04-5D7A-4EA6-9E80-69CFF21CA990}"/>
                </c:ext>
              </c:extLst>
            </c:dLbl>
            <c:dLbl>
              <c:idx val="1"/>
              <c:layout>
                <c:manualLayout>
                  <c:x val="5.5328565637431911E-3"/>
                  <c:y val="-2.2388059701492536E-2"/>
                </c:manualLayout>
              </c:layout>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03-5D7A-4EA6-9E80-69CFF21CA990}"/>
                </c:ext>
              </c:extLst>
            </c:dLbl>
            <c:dLbl>
              <c:idx val="2"/>
              <c:layout>
                <c:manualLayout>
                  <c:x val="2.7664282818714941E-3"/>
                  <c:y val="-2.4875621890547286E-2"/>
                </c:manualLayout>
              </c:layout>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00-A6E6-41DE-9168-B326E7401596}"/>
                </c:ext>
              </c:extLst>
            </c:dLbl>
            <c:dLbl>
              <c:idx val="3"/>
              <c:layout>
                <c:manualLayout>
                  <c:x val="1.3832141409357978E-3"/>
                  <c:y val="-1.9900497512437835E-2"/>
                </c:manualLayout>
              </c:layout>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01-A6E6-41DE-9168-B326E7401596}"/>
                </c:ext>
              </c:extLst>
            </c:dLbl>
            <c:dLbl>
              <c:idx val="4"/>
              <c:layout>
                <c:manualLayout>
                  <c:x val="6.9160707046788871E-3"/>
                  <c:y val="-2.7363184079602081E-2"/>
                </c:manualLayout>
              </c:layout>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05-5D7A-4EA6-9E80-69CFF21CA990}"/>
                </c:ext>
              </c:extLst>
            </c:dLbl>
            <c:spPr>
              <a:noFill/>
              <a:ln>
                <a:noFill/>
              </a:ln>
              <a:effectLst/>
            </c:spPr>
            <c:txPr>
              <a:bodyPr rot="0" spcFirstLastPara="1" vertOverflow="ellipsis" vert="horz" wrap="square" lIns="38100" tIns="19050" rIns="38100" bIns="19050" anchor="ctr" anchorCtr="1">
                <a:spAutoFit/>
              </a:bodyPr>
              <a:lstStyle/>
              <a:p>
                <a:pPr>
                  <a:defRPr sz="1600" b="1" i="0" u="none" strike="noStrike" kern="1200" baseline="0">
                    <a:solidFill>
                      <a:schemeClr val="tx1">
                        <a:lumMod val="75000"/>
                        <a:lumOff val="25000"/>
                      </a:schemeClr>
                    </a:solidFill>
                    <a:latin typeface="Calibri Light" panose="020F0302020204030204" pitchFamily="34" charset="0"/>
                    <a:ea typeface="+mn-ea"/>
                    <a:cs typeface="Calibri Light" panose="020F0302020204030204"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CSS</c:v>
                </c:pt>
                <c:pt idx="1">
                  <c:v>HTML</c:v>
                </c:pt>
                <c:pt idx="2">
                  <c:v>IMAGE</c:v>
                </c:pt>
                <c:pt idx="3">
                  <c:v>JS</c:v>
                </c:pt>
                <c:pt idx="4">
                  <c:v>Font</c:v>
                </c:pt>
              </c:strCache>
            </c:strRef>
          </c:cat>
          <c:val>
            <c:numRef>
              <c:f>Sheet1!$C$2:$C$6</c:f>
              <c:numCache>
                <c:formatCode>General</c:formatCode>
                <c:ptCount val="5"/>
                <c:pt idx="0">
                  <c:v>0.09</c:v>
                </c:pt>
                <c:pt idx="1">
                  <c:v>0.03</c:v>
                </c:pt>
                <c:pt idx="2">
                  <c:v>0.5</c:v>
                </c:pt>
                <c:pt idx="3">
                  <c:v>0.8</c:v>
                </c:pt>
                <c:pt idx="4">
                  <c:v>0.1</c:v>
                </c:pt>
              </c:numCache>
            </c:numRef>
          </c:val>
          <c:extLst>
            <c:ext xmlns:c16="http://schemas.microsoft.com/office/drawing/2014/chart" uri="{C3380CC4-5D6E-409C-BE32-E72D297353CC}">
              <c16:uniqueId val="{00000001-5D7A-4EA6-9E80-69CFF21CA990}"/>
            </c:ext>
          </c:extLst>
        </c:ser>
        <c:dLbls>
          <c:showLegendKey val="0"/>
          <c:showVal val="0"/>
          <c:showCatName val="0"/>
          <c:showSerName val="0"/>
          <c:showPercent val="0"/>
          <c:showBubbleSize val="0"/>
        </c:dLbls>
        <c:gapWidth val="150"/>
        <c:shape val="box"/>
        <c:axId val="762666288"/>
        <c:axId val="762666704"/>
        <c:axId val="0"/>
      </c:bar3DChart>
      <c:catAx>
        <c:axId val="762666288"/>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762666704"/>
        <c:crosses val="autoZero"/>
        <c:auto val="1"/>
        <c:lblAlgn val="ctr"/>
        <c:lblOffset val="100"/>
        <c:noMultiLvlLbl val="0"/>
      </c:catAx>
      <c:valAx>
        <c:axId val="762666704"/>
        <c:scaling>
          <c:orientation val="minMax"/>
          <c:max val="1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762666288"/>
        <c:crosses val="autoZero"/>
        <c:crossBetween val="between"/>
      </c:valAx>
      <c:spPr>
        <a:solidFill>
          <a:schemeClr val="bg1">
            <a:lumMod val="75000"/>
            <a:lumOff val="25000"/>
          </a:schemeClr>
        </a:solidFill>
        <a:ln>
          <a:solidFill>
            <a:schemeClr val="bg1">
              <a:lumMod val="75000"/>
              <a:lumOff val="25000"/>
            </a:schemeClr>
          </a:solidFill>
        </a:ln>
        <a:effectLst/>
      </c:spPr>
    </c:plotArea>
    <c:legend>
      <c:legendPos val="b"/>
      <c:layout>
        <c:manualLayout>
          <c:xMode val="edge"/>
          <c:yMode val="edge"/>
          <c:x val="0.30652504586934137"/>
          <c:y val="0.92867767461903084"/>
          <c:w val="0.47665273748676151"/>
          <c:h val="6.3115567585301832E-2"/>
        </c:manualLayout>
      </c:layout>
      <c:overlay val="0"/>
      <c:spPr>
        <a:noFill/>
        <a:ln>
          <a:noFill/>
        </a:ln>
        <a:effectLst/>
      </c:spPr>
      <c:txPr>
        <a:bodyPr rot="0" spcFirstLastPara="1" vertOverflow="ellipsis" vert="horz" wrap="square" anchor="ctr" anchorCtr="1"/>
        <a:lstStyle/>
        <a:p>
          <a:pPr>
            <a:defRPr sz="1600" b="0" i="0" u="none" strike="noStrike" kern="1200" baseline="0">
              <a:solidFill>
                <a:schemeClr val="bg1"/>
              </a:solidFill>
              <a:latin typeface="Calibri Light" panose="020F0302020204030204" pitchFamily="34" charset="0"/>
              <a:ea typeface="+mn-ea"/>
              <a:cs typeface="Calibri Light" panose="020F0302020204030204" pitchFamily="34" charset="0"/>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19A739A-EC04-8640-B021-4DC5F2BCE7ED}" type="datetimeFigureOut">
              <a:rPr lang="en-US" smtClean="0"/>
              <a:t>7/15/2020</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F5C919B3-0D93-414A-AADC-01E44A3FCC1E}" type="slidenum">
              <a:rPr lang="en-US" smtClean="0"/>
              <a:t>‹#›</a:t>
            </a:fld>
            <a:endParaRPr lang="en-US"/>
          </a:p>
        </p:txBody>
      </p:sp>
    </p:spTree>
    <p:extLst>
      <p:ext uri="{BB962C8B-B14F-4D97-AF65-F5344CB8AC3E}">
        <p14:creationId xmlns:p14="http://schemas.microsoft.com/office/powerpoint/2010/main" val="66117196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BBE3A3E-3CF6-F84C-ABD4-C5851C0ADDC3}" type="datetimeFigureOut">
              <a:rPr lang="en-US" smtClean="0"/>
              <a:t>7/15/2020</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C9186FC-2F4C-194C-A456-C8D57F3A6B9F}" type="slidenum">
              <a:rPr lang="en-US" smtClean="0"/>
              <a:t>‹#›</a:t>
            </a:fld>
            <a:endParaRPr lang="en-US"/>
          </a:p>
        </p:txBody>
      </p:sp>
    </p:spTree>
    <p:extLst>
      <p:ext uri="{BB962C8B-B14F-4D97-AF65-F5344CB8AC3E}">
        <p14:creationId xmlns:p14="http://schemas.microsoft.com/office/powerpoint/2010/main" val="3802229918"/>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9C9186FC-2F4C-194C-A456-C8D57F3A6B9F}" type="slidenum">
              <a:rPr lang="en-US" smtClean="0"/>
              <a:t>3</a:t>
            </a:fld>
            <a:endParaRPr lang="en-US"/>
          </a:p>
        </p:txBody>
      </p:sp>
    </p:spTree>
    <p:extLst>
      <p:ext uri="{BB962C8B-B14F-4D97-AF65-F5344CB8AC3E}">
        <p14:creationId xmlns:p14="http://schemas.microsoft.com/office/powerpoint/2010/main" val="17013077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9C9186FC-2F4C-194C-A456-C8D57F3A6B9F}" type="slidenum">
              <a:rPr lang="en-US" smtClean="0"/>
              <a:t>4</a:t>
            </a:fld>
            <a:endParaRPr lang="en-US"/>
          </a:p>
        </p:txBody>
      </p:sp>
    </p:spTree>
    <p:extLst>
      <p:ext uri="{BB962C8B-B14F-4D97-AF65-F5344CB8AC3E}">
        <p14:creationId xmlns:p14="http://schemas.microsoft.com/office/powerpoint/2010/main" val="40201945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tx1"/>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a:xfrm>
            <a:off x="89452" y="6416675"/>
            <a:ext cx="748748" cy="365125"/>
          </a:xfrm>
          <a:prstGeom prst="rect">
            <a:avLst/>
          </a:prstGeom>
        </p:spPr>
        <p:txBody>
          <a:bodyPr/>
          <a:lstStyle/>
          <a:p>
            <a:fld id="{444FA80D-1B4E-49C7-BB7A-B3908162B478}" type="slidenum">
              <a:rPr lang="en-IN" smtClean="0"/>
              <a:pPr/>
              <a:t>‹#›</a:t>
            </a:fld>
            <a:endParaRPr lang="en-IN" dirty="0"/>
          </a:p>
        </p:txBody>
      </p:sp>
      <p:sp>
        <p:nvSpPr>
          <p:cNvPr id="4" name="Content Placeholder 2"/>
          <p:cNvSpPr>
            <a:spLocks noGrp="1"/>
          </p:cNvSpPr>
          <p:nvPr>
            <p:ph idx="1"/>
          </p:nvPr>
        </p:nvSpPr>
        <p:spPr>
          <a:xfrm>
            <a:off x="684989" y="2264229"/>
            <a:ext cx="4191001" cy="1828800"/>
          </a:xfrm>
          <a:prstGeom prst="rect">
            <a:avLst/>
          </a:prstGeom>
        </p:spPr>
        <p:txBody>
          <a:bodyPr/>
          <a:lstStyle>
            <a:lvl1pPr marL="0" indent="0">
              <a:spcBef>
                <a:spcPts val="600"/>
              </a:spcBef>
              <a:buFontTx/>
              <a:buNone/>
              <a:defRPr sz="1400" b="1">
                <a:solidFill>
                  <a:schemeClr val="bg1">
                    <a:lumMod val="75000"/>
                    <a:lumOff val="25000"/>
                  </a:schemeClr>
                </a:solidFill>
                <a:latin typeface="+mn-lt"/>
              </a:defRPr>
            </a:lvl1pPr>
            <a:lvl2pPr marL="457200" indent="0">
              <a:spcBef>
                <a:spcPts val="600"/>
              </a:spcBef>
              <a:buFontTx/>
              <a:buNone/>
              <a:defRPr sz="1400">
                <a:solidFill>
                  <a:schemeClr val="bg1">
                    <a:lumMod val="75000"/>
                    <a:lumOff val="25000"/>
                  </a:schemeClr>
                </a:solidFill>
                <a:latin typeface="+mn-lt"/>
              </a:defRPr>
            </a:lvl2pPr>
            <a:lvl3pPr marL="914400" indent="0">
              <a:spcBef>
                <a:spcPts val="600"/>
              </a:spcBef>
              <a:buFontTx/>
              <a:buNone/>
              <a:defRPr sz="1400">
                <a:solidFill>
                  <a:schemeClr val="bg1">
                    <a:lumMod val="75000"/>
                    <a:lumOff val="25000"/>
                  </a:schemeClr>
                </a:solidFill>
                <a:latin typeface="+mn-lt"/>
              </a:defRPr>
            </a:lvl3pPr>
            <a:lvl4pPr marL="1371600" indent="0">
              <a:spcBef>
                <a:spcPts val="600"/>
              </a:spcBef>
              <a:buFontTx/>
              <a:buNone/>
              <a:defRPr sz="1400">
                <a:solidFill>
                  <a:schemeClr val="bg1">
                    <a:lumMod val="75000"/>
                    <a:lumOff val="25000"/>
                  </a:schemeClr>
                </a:solidFill>
                <a:latin typeface="+mn-lt"/>
              </a:defRPr>
            </a:lvl4pPr>
            <a:lvl5pPr marL="1828800" indent="0">
              <a:spcBef>
                <a:spcPts val="600"/>
              </a:spcBef>
              <a:buFontTx/>
              <a:buNone/>
              <a:defRPr sz="1400">
                <a:solidFill>
                  <a:schemeClr val="bg1">
                    <a:lumMod val="75000"/>
                    <a:lumOff val="25000"/>
                  </a:schemeClr>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itle 1"/>
          <p:cNvSpPr>
            <a:spLocks noGrp="1"/>
          </p:cNvSpPr>
          <p:nvPr>
            <p:ph type="title" hasCustomPrompt="1"/>
          </p:nvPr>
        </p:nvSpPr>
        <p:spPr>
          <a:xfrm>
            <a:off x="684989" y="381000"/>
            <a:ext cx="7774022" cy="533400"/>
          </a:xfrm>
          <a:prstGeom prst="rect">
            <a:avLst/>
          </a:prstGeom>
        </p:spPr>
        <p:txBody>
          <a:bodyPr/>
          <a:lstStyle>
            <a:lvl1pPr algn="ctr">
              <a:defRPr sz="3200">
                <a:solidFill>
                  <a:schemeClr val="bg1">
                    <a:lumMod val="75000"/>
                    <a:lumOff val="25000"/>
                  </a:schemeClr>
                </a:solidFill>
              </a:defRPr>
            </a:lvl1pPr>
          </a:lstStyle>
          <a:p>
            <a:r>
              <a:rPr lang="en-US" dirty="0"/>
              <a:t>CLICK TO EDIT MASTER TITLE STYLE</a:t>
            </a:r>
          </a:p>
        </p:txBody>
      </p:sp>
    </p:spTree>
    <p:extLst>
      <p:ext uri="{BB962C8B-B14F-4D97-AF65-F5344CB8AC3E}">
        <p14:creationId xmlns:p14="http://schemas.microsoft.com/office/powerpoint/2010/main" val="36962573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 name="Footer Placeholder 4"/>
          <p:cNvSpPr txBox="1">
            <a:spLocks/>
          </p:cNvSpPr>
          <p:nvPr userDrawn="1"/>
        </p:nvSpPr>
        <p:spPr>
          <a:xfrm>
            <a:off x="100830" y="6601135"/>
            <a:ext cx="360000" cy="111723"/>
          </a:xfrm>
          <a:prstGeom prst="rect">
            <a:avLst/>
          </a:prstGeom>
          <a:noFill/>
        </p:spPr>
        <p:txBody>
          <a:bodyPr vert="horz" lIns="68580" tIns="34290" rIns="68580" bIns="3429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fld id="{5D61087F-CA7B-4F6C-AD54-FCE24029CF22}" type="slidenum">
              <a:rPr lang="en-US" sz="1000" smtClean="0">
                <a:solidFill>
                  <a:schemeClr val="bg1">
                    <a:lumMod val="75000"/>
                    <a:lumOff val="25000"/>
                  </a:schemeClr>
                </a:solidFill>
                <a:latin typeface="+mn-lt"/>
              </a:rPr>
              <a:pPr algn="l"/>
              <a:t>‹#›</a:t>
            </a:fld>
            <a:endParaRPr lang="en-US" sz="1000" dirty="0">
              <a:solidFill>
                <a:schemeClr val="bg1">
                  <a:lumMod val="75000"/>
                  <a:lumOff val="25000"/>
                </a:schemeClr>
              </a:solidFill>
              <a:latin typeface="+mn-lt"/>
            </a:endParaRPr>
          </a:p>
        </p:txBody>
      </p:sp>
      <p:pic>
        <p:nvPicPr>
          <p:cNvPr id="5" name="Picture 4"/>
          <p:cNvPicPr>
            <a:picLocks noChangeAspect="1"/>
          </p:cNvPicPr>
          <p:nvPr userDrawn="1"/>
        </p:nvPicPr>
        <p:blipFill>
          <a:blip r:embed="rId5">
            <a:extLst>
              <a:ext uri="{28A0092B-C50C-407E-A947-70E740481C1C}">
                <a14:useLocalDpi xmlns:a14="http://schemas.microsoft.com/office/drawing/2010/main"/>
              </a:ext>
            </a:extLst>
          </a:blip>
          <a:stretch>
            <a:fillRect/>
          </a:stretch>
        </p:blipFill>
        <p:spPr>
          <a:xfrm>
            <a:off x="0" y="1"/>
            <a:ext cx="9144000" cy="6077942"/>
          </a:xfrm>
          <a:prstGeom prst="rect">
            <a:avLst/>
          </a:prstGeom>
        </p:spPr>
      </p:pic>
      <p:pic>
        <p:nvPicPr>
          <p:cNvPr id="12" name="Picture 11"/>
          <p:cNvPicPr>
            <a:picLocks noChangeAspect="1"/>
          </p:cNvPicPr>
          <p:nvPr userDrawn="1"/>
        </p:nvPicPr>
        <p:blipFill rotWithShape="1">
          <a:blip r:embed="rId6" cstate="screen">
            <a:extLst>
              <a:ext uri="{28A0092B-C50C-407E-A947-70E740481C1C}">
                <a14:useLocalDpi xmlns:a14="http://schemas.microsoft.com/office/drawing/2010/main"/>
              </a:ext>
            </a:extLst>
          </a:blip>
          <a:srcRect r="-18024"/>
          <a:stretch/>
        </p:blipFill>
        <p:spPr>
          <a:xfrm>
            <a:off x="8720137" y="6482135"/>
            <a:ext cx="461963" cy="263399"/>
          </a:xfrm>
          <a:prstGeom prst="rect">
            <a:avLst/>
          </a:prstGeom>
        </p:spPr>
      </p:pic>
    </p:spTree>
  </p:cSld>
  <p:clrMap bg1="dk1" tx1="lt1" bg2="dk2" tx2="lt2" accent1="accent1" accent2="accent2" accent3="accent3" accent4="accent4" accent5="accent5" accent6="accent6" hlink="hlink" folHlink="folHlink"/>
  <p:sldLayoutIdLst>
    <p:sldLayoutId id="2147483649" r:id="rId1"/>
    <p:sldLayoutId id="2147483651" r:id="rId2"/>
    <p:sldLayoutId id="2147483650" r:id="rId3"/>
  </p:sldLayoutIdLst>
  <p:hf sldNum="0" hdr="0" dt="0"/>
  <p:txStyles>
    <p:titleStyle>
      <a:lvl1pPr algn="l" defTabSz="457200" rtl="0" eaLnBrk="1" latinLnBrk="0" hangingPunct="1">
        <a:spcBef>
          <a:spcPct val="0"/>
        </a:spcBef>
        <a:buNone/>
        <a:defRPr sz="3200" b="1" i="0" kern="1200">
          <a:solidFill>
            <a:schemeClr val="tx1"/>
          </a:solidFill>
          <a:latin typeface="Arial"/>
          <a:ea typeface="+mj-ea"/>
          <a:cs typeface="Arial"/>
        </a:defRPr>
      </a:lvl1pPr>
    </p:titleStyle>
    <p:bodyStyle>
      <a:lvl1pPr marL="342900" indent="-342900" algn="l" defTabSz="457200" rtl="0" eaLnBrk="1" latinLnBrk="0" hangingPunct="1">
        <a:spcBef>
          <a:spcPct val="20000"/>
        </a:spcBef>
        <a:buFont typeface="Arial"/>
        <a:buChar char="•"/>
        <a:defRPr sz="3200" kern="1200">
          <a:solidFill>
            <a:srgbClr val="404040"/>
          </a:solidFill>
          <a:latin typeface="Arial"/>
          <a:ea typeface="+mn-ea"/>
          <a:cs typeface="+mn-cs"/>
        </a:defRPr>
      </a:lvl1pPr>
      <a:lvl2pPr marL="742950" indent="-285750" algn="l" defTabSz="457200" rtl="0" eaLnBrk="1" latinLnBrk="0" hangingPunct="1">
        <a:spcBef>
          <a:spcPct val="20000"/>
        </a:spcBef>
        <a:buFont typeface="Arial"/>
        <a:buChar char="–"/>
        <a:defRPr sz="2800" kern="1200">
          <a:solidFill>
            <a:srgbClr val="404040"/>
          </a:solidFill>
          <a:latin typeface="Arial"/>
          <a:ea typeface="+mn-ea"/>
          <a:cs typeface="+mn-cs"/>
        </a:defRPr>
      </a:lvl2pPr>
      <a:lvl3pPr marL="1143000" indent="-228600" algn="l" defTabSz="457200" rtl="0" eaLnBrk="1" latinLnBrk="0" hangingPunct="1">
        <a:spcBef>
          <a:spcPct val="20000"/>
        </a:spcBef>
        <a:buFont typeface="Arial"/>
        <a:buChar char="•"/>
        <a:defRPr sz="2400" kern="1200">
          <a:solidFill>
            <a:srgbClr val="404040"/>
          </a:solidFill>
          <a:latin typeface="Arial"/>
          <a:ea typeface="+mn-ea"/>
          <a:cs typeface="+mn-cs"/>
        </a:defRPr>
      </a:lvl3pPr>
      <a:lvl4pPr marL="1600200" indent="-228600" algn="l" defTabSz="457200" rtl="0" eaLnBrk="1" latinLnBrk="0" hangingPunct="1">
        <a:spcBef>
          <a:spcPct val="20000"/>
        </a:spcBef>
        <a:buFont typeface="Arial"/>
        <a:buChar char="–"/>
        <a:defRPr sz="2000" kern="1200">
          <a:solidFill>
            <a:srgbClr val="404040"/>
          </a:solidFill>
          <a:latin typeface="Arial"/>
          <a:ea typeface="+mn-ea"/>
          <a:cs typeface="+mn-cs"/>
        </a:defRPr>
      </a:lvl4pPr>
      <a:lvl5pPr marL="2057400" indent="-228600" algn="l" defTabSz="457200" rtl="0" eaLnBrk="1" latinLnBrk="0" hangingPunct="1">
        <a:spcBef>
          <a:spcPct val="20000"/>
        </a:spcBef>
        <a:buFont typeface="Arial"/>
        <a:buChar char="»"/>
        <a:defRPr sz="2000" kern="1200">
          <a:solidFill>
            <a:srgbClr val="404040"/>
          </a:solidFill>
          <a:latin typeface="Arial"/>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hyperlink" Target="https://account.us.coca-cola.com/dist/scripts/sdk/v1.2.2/tcccLogin.js" TargetMode="External"/><Relationship Id="rId2" Type="http://schemas.openxmlformats.org/officeDocument/2006/relationships/hyperlink" Target="https://fast.fonts.net/dv2/14/0332ed9f-9ff8-46b3-b7a0-b3ebed81de3e.woff2?&amp;projectId=80f3f4f7-cb23-4497-ab95-44e964c05ced" TargetMode="External"/><Relationship Id="rId1" Type="http://schemas.openxmlformats.org/officeDocument/2006/relationships/slideLayout" Target="../slideLayouts/slideLayout3.xml"/><Relationship Id="rId4" Type="http://schemas.openxmlformats.org/officeDocument/2006/relationships/hyperlink" Target="https://www.google-analytics.com/plugins/ua/ec.js"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hyperlink" Target="https://dunkinanytime.coca-cola.com/"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rotWithShape="1">
          <a:blip r:embed="rId2" cstate="screen">
            <a:extLst>
              <a:ext uri="{BEBA8EAE-BF5A-486C-A8C5-ECC9F3942E4B}">
                <a14:imgProps xmlns:a14="http://schemas.microsoft.com/office/drawing/2010/main">
                  <a14:imgLayer r:embed="rId3">
                    <a14:imgEffect>
                      <a14:saturation sat="0"/>
                    </a14:imgEffect>
                    <a14:imgEffect>
                      <a14:brightnessContrast bright="-31000" contrast="7000"/>
                    </a14:imgEffect>
                  </a14:imgLayer>
                </a14:imgProps>
              </a:ext>
              <a:ext uri="{28A0092B-C50C-407E-A947-70E740481C1C}">
                <a14:useLocalDpi xmlns:a14="http://schemas.microsoft.com/office/drawing/2010/main"/>
              </a:ext>
            </a:extLst>
          </a:blip>
          <a:srcRect l="6039" t="1" r="7227" b="29443"/>
          <a:stretch/>
        </p:blipFill>
        <p:spPr>
          <a:xfrm>
            <a:off x="0" y="0"/>
            <a:ext cx="9144000" cy="4876800"/>
          </a:xfrm>
          <a:prstGeom prst="rect">
            <a:avLst/>
          </a:prstGeom>
        </p:spPr>
      </p:pic>
      <p:sp>
        <p:nvSpPr>
          <p:cNvPr id="18" name="Rectangle 17"/>
          <p:cNvSpPr/>
          <p:nvPr/>
        </p:nvSpPr>
        <p:spPr>
          <a:xfrm>
            <a:off x="-12895" y="-15300"/>
            <a:ext cx="9144000" cy="6873299"/>
          </a:xfrm>
          <a:prstGeom prst="rect">
            <a:avLst/>
          </a:prstGeom>
          <a:gradFill flip="none" rotWithShape="1">
            <a:gsLst>
              <a:gs pos="0">
                <a:schemeClr val="tx1">
                  <a:lumMod val="75000"/>
                  <a:alpha val="59000"/>
                </a:schemeClr>
              </a:gs>
              <a:gs pos="61000">
                <a:schemeClr val="tx1"/>
              </a:gs>
              <a:gs pos="100000">
                <a:schemeClr val="tx1"/>
              </a:gs>
            </a:gsLst>
            <a:lin ang="54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dirty="0"/>
          </a:p>
        </p:txBody>
      </p:sp>
      <p:pic>
        <p:nvPicPr>
          <p:cNvPr id="19" name="Picture 18"/>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380587" y="5655022"/>
            <a:ext cx="889340" cy="944736"/>
          </a:xfrm>
          <a:prstGeom prst="rect">
            <a:avLst/>
          </a:prstGeom>
        </p:spPr>
      </p:pic>
      <p:sp>
        <p:nvSpPr>
          <p:cNvPr id="20" name="Rectangle 19"/>
          <p:cNvSpPr/>
          <p:nvPr/>
        </p:nvSpPr>
        <p:spPr>
          <a:xfrm>
            <a:off x="0" y="3591102"/>
            <a:ext cx="8991600" cy="830997"/>
          </a:xfrm>
          <a:prstGeom prst="rect">
            <a:avLst/>
          </a:prstGeom>
        </p:spPr>
        <p:txBody>
          <a:bodyPr wrap="square" anchor="ctr">
            <a:spAutoFit/>
          </a:bodyPr>
          <a:lstStyle/>
          <a:p>
            <a:pPr lvl="3"/>
            <a:r>
              <a:rPr lang="en-US" sz="2400" b="1" spc="150" dirty="0" smtClean="0">
                <a:solidFill>
                  <a:schemeClr val="bg1">
                    <a:lumMod val="75000"/>
                    <a:lumOff val="25000"/>
                  </a:schemeClr>
                </a:solidFill>
                <a:sym typeface="Wingdings"/>
              </a:rPr>
              <a:t>Project</a:t>
            </a:r>
            <a:r>
              <a:rPr lang="en-US" sz="2400" spc="150" dirty="0" smtClean="0">
                <a:solidFill>
                  <a:schemeClr val="bg1">
                    <a:lumMod val="75000"/>
                    <a:lumOff val="25000"/>
                  </a:schemeClr>
                </a:solidFill>
                <a:sym typeface="Wingdings"/>
              </a:rPr>
              <a:t>: </a:t>
            </a:r>
            <a:r>
              <a:rPr lang="en-US" sz="2400" spc="150" dirty="0" smtClean="0">
                <a:solidFill>
                  <a:schemeClr val="bg1">
                    <a:lumMod val="75000"/>
                    <a:lumOff val="25000"/>
                  </a:schemeClr>
                </a:solidFill>
                <a:sym typeface="Wingdings"/>
              </a:rPr>
              <a:t>Coke</a:t>
            </a:r>
          </a:p>
          <a:p>
            <a:pPr lvl="3"/>
            <a:r>
              <a:rPr lang="en-US" sz="2400" b="1" spc="150" dirty="0" smtClean="0">
                <a:solidFill>
                  <a:schemeClr val="bg1">
                    <a:lumMod val="75000"/>
                    <a:lumOff val="25000"/>
                  </a:schemeClr>
                </a:solidFill>
                <a:sym typeface="Wingdings"/>
              </a:rPr>
              <a:t>Site</a:t>
            </a:r>
            <a:r>
              <a:rPr lang="en-US" sz="2400" spc="150" dirty="0">
                <a:solidFill>
                  <a:schemeClr val="bg1">
                    <a:lumMod val="75000"/>
                    <a:lumOff val="25000"/>
                  </a:schemeClr>
                </a:solidFill>
                <a:sym typeface="Wingdings"/>
              </a:rPr>
              <a:t>: </a:t>
            </a:r>
            <a:r>
              <a:rPr lang="en-US" sz="2400" spc="150" dirty="0" smtClean="0">
                <a:solidFill>
                  <a:schemeClr val="bg1">
                    <a:lumMod val="75000"/>
                    <a:lumOff val="25000"/>
                  </a:schemeClr>
                </a:solidFill>
                <a:sym typeface="Wingdings"/>
              </a:rPr>
              <a:t>dunkinanytime.coca-cola.com  </a:t>
            </a:r>
            <a:endParaRPr lang="en-IN" sz="2400" spc="150" dirty="0">
              <a:solidFill>
                <a:schemeClr val="bg1">
                  <a:lumMod val="75000"/>
                  <a:lumOff val="25000"/>
                </a:schemeClr>
              </a:solidFill>
              <a:sym typeface="Wingdings"/>
            </a:endParaRPr>
          </a:p>
        </p:txBody>
      </p:sp>
      <p:pic>
        <p:nvPicPr>
          <p:cNvPr id="34" name="Picture 33" descr="ico_01.png"/>
          <p:cNvPicPr>
            <a:picLocks noChangeAspect="1"/>
          </p:cNvPicPr>
          <p:nvPr/>
        </p:nvPicPr>
        <p:blipFill>
          <a:blip r:embed="rId5" cstate="screen">
            <a:grayscl/>
            <a:extLst>
              <a:ext uri="{28A0092B-C50C-407E-A947-70E740481C1C}">
                <a14:useLocalDpi xmlns:a14="http://schemas.microsoft.com/office/drawing/2010/main"/>
              </a:ext>
            </a:extLst>
          </a:blip>
          <a:stretch>
            <a:fillRect/>
          </a:stretch>
        </p:blipFill>
        <p:spPr>
          <a:xfrm>
            <a:off x="1723402" y="5991366"/>
            <a:ext cx="425447" cy="425447"/>
          </a:xfrm>
          <a:prstGeom prst="rect">
            <a:avLst/>
          </a:prstGeom>
        </p:spPr>
      </p:pic>
      <p:pic>
        <p:nvPicPr>
          <p:cNvPr id="35" name="Picture 34" descr="ico_02.png"/>
          <p:cNvPicPr>
            <a:picLocks noChangeAspect="1"/>
          </p:cNvPicPr>
          <p:nvPr/>
        </p:nvPicPr>
        <p:blipFill>
          <a:blip r:embed="rId6" cstate="screen">
            <a:grayscl/>
            <a:extLst>
              <a:ext uri="{28A0092B-C50C-407E-A947-70E740481C1C}">
                <a14:useLocalDpi xmlns:a14="http://schemas.microsoft.com/office/drawing/2010/main"/>
              </a:ext>
            </a:extLst>
          </a:blip>
          <a:stretch>
            <a:fillRect/>
          </a:stretch>
        </p:blipFill>
        <p:spPr>
          <a:xfrm>
            <a:off x="4461636" y="5977537"/>
            <a:ext cx="427704" cy="427704"/>
          </a:xfrm>
          <a:prstGeom prst="rect">
            <a:avLst/>
          </a:prstGeom>
        </p:spPr>
      </p:pic>
      <p:pic>
        <p:nvPicPr>
          <p:cNvPr id="36" name="Picture 35" descr="ico_03.png"/>
          <p:cNvPicPr>
            <a:picLocks noChangeAspect="1"/>
          </p:cNvPicPr>
          <p:nvPr/>
        </p:nvPicPr>
        <p:blipFill>
          <a:blip r:embed="rId7" cstate="screen">
            <a:grayscl/>
            <a:extLst>
              <a:ext uri="{28A0092B-C50C-407E-A947-70E740481C1C}">
                <a14:useLocalDpi xmlns:a14="http://schemas.microsoft.com/office/drawing/2010/main"/>
              </a:ext>
            </a:extLst>
          </a:blip>
          <a:stretch>
            <a:fillRect/>
          </a:stretch>
        </p:blipFill>
        <p:spPr>
          <a:xfrm>
            <a:off x="6808278" y="6000789"/>
            <a:ext cx="432000" cy="432000"/>
          </a:xfrm>
          <a:prstGeom prst="rect">
            <a:avLst/>
          </a:prstGeom>
        </p:spPr>
      </p:pic>
      <p:sp>
        <p:nvSpPr>
          <p:cNvPr id="76" name="TextBox 75"/>
          <p:cNvSpPr txBox="1"/>
          <p:nvPr/>
        </p:nvSpPr>
        <p:spPr>
          <a:xfrm>
            <a:off x="2073860" y="6060046"/>
            <a:ext cx="2254365" cy="276999"/>
          </a:xfrm>
          <a:prstGeom prst="rect">
            <a:avLst/>
          </a:prstGeom>
          <a:noFill/>
        </p:spPr>
        <p:txBody>
          <a:bodyPr wrap="square" rtlCol="0">
            <a:spAutoFit/>
          </a:bodyPr>
          <a:lstStyle/>
          <a:p>
            <a:r>
              <a:rPr lang="en-US" sz="1200" i="0" dirty="0">
                <a:solidFill>
                  <a:schemeClr val="bg1">
                    <a:lumMod val="50000"/>
                    <a:lumOff val="50000"/>
                  </a:schemeClr>
                </a:solidFill>
                <a:ea typeface="Roboto Thin" panose="02000000000000000000" pitchFamily="2" charset="0"/>
                <a:cs typeface="Roboto Thin" panose="02000000000000000000" pitchFamily="2" charset="0"/>
              </a:rPr>
              <a:t>SOFTWARE DEVELOPMENT</a:t>
            </a:r>
          </a:p>
        </p:txBody>
      </p:sp>
      <p:sp>
        <p:nvSpPr>
          <p:cNvPr id="77" name="TextBox 76"/>
          <p:cNvSpPr txBox="1"/>
          <p:nvPr/>
        </p:nvSpPr>
        <p:spPr>
          <a:xfrm>
            <a:off x="4800600" y="6060046"/>
            <a:ext cx="1915677" cy="276999"/>
          </a:xfrm>
          <a:prstGeom prst="rect">
            <a:avLst/>
          </a:prstGeom>
          <a:noFill/>
        </p:spPr>
        <p:txBody>
          <a:bodyPr wrap="square" rtlCol="0">
            <a:spAutoFit/>
          </a:bodyPr>
          <a:lstStyle>
            <a:defPPr>
              <a:defRPr lang="en-US"/>
            </a:defPPr>
            <a:lvl1pPr>
              <a:defRPr sz="1300" i="0">
                <a:solidFill>
                  <a:schemeClr val="bg1">
                    <a:lumMod val="50000"/>
                    <a:lumOff val="50000"/>
                  </a:schemeClr>
                </a:solidFill>
                <a:latin typeface="Roboto" panose="02000000000000000000" pitchFamily="2" charset="0"/>
                <a:ea typeface="Roboto" panose="02000000000000000000" pitchFamily="2" charset="0"/>
                <a:cs typeface="Roboto" panose="02000000000000000000" pitchFamily="2" charset="0"/>
              </a:defRPr>
            </a:lvl1pPr>
          </a:lstStyle>
          <a:p>
            <a:r>
              <a:rPr lang="en-US" sz="1200" dirty="0">
                <a:latin typeface="+mn-lt"/>
                <a:ea typeface="Roboto Thin" panose="02000000000000000000" pitchFamily="2" charset="0"/>
                <a:cs typeface="Roboto Thin" panose="02000000000000000000" pitchFamily="2" charset="0"/>
              </a:rPr>
              <a:t>TEST ENGINEERING</a:t>
            </a:r>
          </a:p>
        </p:txBody>
      </p:sp>
      <p:sp>
        <p:nvSpPr>
          <p:cNvPr id="78" name="TextBox 77"/>
          <p:cNvSpPr txBox="1"/>
          <p:nvPr/>
        </p:nvSpPr>
        <p:spPr>
          <a:xfrm>
            <a:off x="7190548" y="6060046"/>
            <a:ext cx="1676400" cy="276999"/>
          </a:xfrm>
          <a:prstGeom prst="rect">
            <a:avLst/>
          </a:prstGeom>
          <a:noFill/>
        </p:spPr>
        <p:txBody>
          <a:bodyPr wrap="square" rtlCol="0">
            <a:spAutoFit/>
          </a:bodyPr>
          <a:lstStyle>
            <a:defPPr>
              <a:defRPr lang="en-US"/>
            </a:defPPr>
            <a:lvl1pPr>
              <a:defRPr sz="1300" i="0">
                <a:solidFill>
                  <a:schemeClr val="bg1">
                    <a:lumMod val="50000"/>
                    <a:lumOff val="50000"/>
                  </a:schemeClr>
                </a:solidFill>
                <a:latin typeface="Roboto" panose="02000000000000000000" pitchFamily="2" charset="0"/>
                <a:ea typeface="Roboto" panose="02000000000000000000" pitchFamily="2" charset="0"/>
                <a:cs typeface="Roboto" panose="02000000000000000000" pitchFamily="2" charset="0"/>
              </a:defRPr>
            </a:lvl1pPr>
          </a:lstStyle>
          <a:p>
            <a:r>
              <a:rPr lang="en-US" sz="1200" dirty="0">
                <a:latin typeface="+mn-lt"/>
                <a:ea typeface="Roboto Thin" panose="02000000000000000000" pitchFamily="2" charset="0"/>
                <a:cs typeface="Roboto Thin" panose="02000000000000000000" pitchFamily="2" charset="0"/>
              </a:rPr>
              <a:t>DATA &amp; ANALYTICS</a:t>
            </a:r>
          </a:p>
        </p:txBody>
      </p:sp>
      <p:sp>
        <p:nvSpPr>
          <p:cNvPr id="12" name="Rectangle 11"/>
          <p:cNvSpPr/>
          <p:nvPr/>
        </p:nvSpPr>
        <p:spPr>
          <a:xfrm>
            <a:off x="226255" y="2545599"/>
            <a:ext cx="8991600" cy="523220"/>
          </a:xfrm>
          <a:prstGeom prst="rect">
            <a:avLst/>
          </a:prstGeom>
        </p:spPr>
        <p:txBody>
          <a:bodyPr wrap="square" anchor="ctr">
            <a:spAutoFit/>
          </a:bodyPr>
          <a:lstStyle/>
          <a:p>
            <a:pPr algn="ctr"/>
            <a:r>
              <a:rPr lang="en-IN" sz="2800" spc="150" dirty="0" smtClean="0">
                <a:solidFill>
                  <a:schemeClr val="bg1">
                    <a:lumMod val="75000"/>
                    <a:lumOff val="25000"/>
                  </a:schemeClr>
                </a:solidFill>
                <a:sym typeface="Wingdings"/>
              </a:rPr>
              <a:t>PERFORMANCE BASELINE METRICS</a:t>
            </a:r>
            <a:endParaRPr lang="en-IN" sz="2800" spc="150" dirty="0">
              <a:solidFill>
                <a:schemeClr val="bg1">
                  <a:lumMod val="75000"/>
                  <a:lumOff val="25000"/>
                </a:schemeClr>
              </a:solidFill>
              <a:sym typeface="Wingdings"/>
            </a:endParaRPr>
          </a:p>
        </p:txBody>
      </p:sp>
    </p:spTree>
    <p:extLst>
      <p:ext uri="{BB962C8B-B14F-4D97-AF65-F5344CB8AC3E}">
        <p14:creationId xmlns:p14="http://schemas.microsoft.com/office/powerpoint/2010/main" val="155069753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171" y="1828800"/>
            <a:ext cx="9168617" cy="1593538"/>
          </a:xfrm>
          <a:prstGeom prst="rect">
            <a:avLst/>
          </a:prstGeom>
        </p:spPr>
      </p:pic>
      <p:sp>
        <p:nvSpPr>
          <p:cNvPr id="4" name="TextBox 3"/>
          <p:cNvSpPr txBox="1"/>
          <p:nvPr/>
        </p:nvSpPr>
        <p:spPr>
          <a:xfrm>
            <a:off x="1080280" y="234446"/>
            <a:ext cx="7010400" cy="738664"/>
          </a:xfrm>
          <a:prstGeom prst="rect">
            <a:avLst/>
          </a:prstGeom>
          <a:noFill/>
        </p:spPr>
        <p:txBody>
          <a:bodyPr wrap="square" rtlCol="0">
            <a:spAutoFit/>
          </a:bodyPr>
          <a:lstStyle/>
          <a:p>
            <a:pPr algn="ctr"/>
            <a:r>
              <a:rPr lang="en-US" sz="2400" b="1" dirty="0" smtClean="0">
                <a:solidFill>
                  <a:schemeClr val="bg1"/>
                </a:solidFill>
                <a:latin typeface="Calibri Light" panose="020F0302020204030204" pitchFamily="34" charset="0"/>
                <a:cs typeface="Calibri Light" panose="020F0302020204030204" pitchFamily="34" charset="0"/>
              </a:rPr>
              <a:t>Performance Analysis on JS files</a:t>
            </a:r>
          </a:p>
          <a:p>
            <a:pPr algn="ctr"/>
            <a:r>
              <a:rPr lang="en-US" dirty="0" smtClean="0">
                <a:solidFill>
                  <a:schemeClr val="bg1"/>
                </a:solidFill>
                <a:latin typeface="Calibri Light" panose="020F0302020204030204" pitchFamily="34" charset="0"/>
                <a:cs typeface="Calibri Light" panose="020F0302020204030204" pitchFamily="34" charset="0"/>
              </a:rPr>
              <a:t>Breakdown Analysis</a:t>
            </a:r>
            <a:endParaRPr lang="en-IN" sz="2400" dirty="0">
              <a:solidFill>
                <a:schemeClr val="bg1"/>
              </a:solidFill>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111149829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752600"/>
            <a:ext cx="9144000" cy="4475615"/>
          </a:xfrm>
          <a:prstGeom prst="rect">
            <a:avLst/>
          </a:prstGeom>
        </p:spPr>
      </p:pic>
      <p:sp>
        <p:nvSpPr>
          <p:cNvPr id="3" name="TextBox 2"/>
          <p:cNvSpPr txBox="1"/>
          <p:nvPr/>
        </p:nvSpPr>
        <p:spPr>
          <a:xfrm>
            <a:off x="1066800" y="381000"/>
            <a:ext cx="7010400" cy="738664"/>
          </a:xfrm>
          <a:prstGeom prst="rect">
            <a:avLst/>
          </a:prstGeom>
          <a:noFill/>
        </p:spPr>
        <p:txBody>
          <a:bodyPr wrap="square" rtlCol="0">
            <a:spAutoFit/>
          </a:bodyPr>
          <a:lstStyle/>
          <a:p>
            <a:pPr algn="ctr"/>
            <a:r>
              <a:rPr lang="en-US" sz="2400" b="1" dirty="0" smtClean="0">
                <a:solidFill>
                  <a:schemeClr val="bg1"/>
                </a:solidFill>
                <a:latin typeface="Calibri Light" panose="020F0302020204030204" pitchFamily="34" charset="0"/>
                <a:cs typeface="Calibri Light" panose="020F0302020204030204" pitchFamily="34" charset="0"/>
              </a:rPr>
              <a:t>Performance Analysis on JS files</a:t>
            </a:r>
          </a:p>
          <a:p>
            <a:pPr algn="ctr"/>
            <a:r>
              <a:rPr lang="en-US" dirty="0" smtClean="0">
                <a:solidFill>
                  <a:schemeClr val="bg1"/>
                </a:solidFill>
                <a:latin typeface="Calibri Light" panose="020F0302020204030204" pitchFamily="34" charset="0"/>
                <a:cs typeface="Calibri Light" panose="020F0302020204030204" pitchFamily="34" charset="0"/>
              </a:rPr>
              <a:t>Breakdown Analysis</a:t>
            </a:r>
            <a:endParaRPr lang="en-IN" sz="2400" dirty="0">
              <a:solidFill>
                <a:schemeClr val="bg1"/>
              </a:solidFill>
              <a:latin typeface="Calibri Light" panose="020F0302020204030204" pitchFamily="34" charset="0"/>
              <a:cs typeface="Calibri Light" panose="020F0302020204030204" pitchFamily="34" charset="0"/>
            </a:endParaRPr>
          </a:p>
        </p:txBody>
      </p:sp>
      <p:sp>
        <p:nvSpPr>
          <p:cNvPr id="4" name="TextBox 3"/>
          <p:cNvSpPr txBox="1"/>
          <p:nvPr/>
        </p:nvSpPr>
        <p:spPr>
          <a:xfrm>
            <a:off x="6934200" y="1371600"/>
            <a:ext cx="2286000" cy="381000"/>
          </a:xfrm>
          <a:prstGeom prst="rect">
            <a:avLst/>
          </a:prstGeom>
          <a:noFill/>
        </p:spPr>
        <p:txBody>
          <a:bodyPr wrap="square" rtlCol="0">
            <a:spAutoFit/>
          </a:bodyPr>
          <a:lstStyle/>
          <a:p>
            <a:r>
              <a:rPr lang="en-US" dirty="0" smtClean="0">
                <a:solidFill>
                  <a:schemeClr val="bg1"/>
                </a:solidFill>
                <a:latin typeface="Calibri Light" panose="020F0302020204030204" pitchFamily="34" charset="0"/>
                <a:cs typeface="Calibri Light" panose="020F0302020204030204" pitchFamily="34" charset="0"/>
              </a:rPr>
              <a:t>Sorted by Load order</a:t>
            </a:r>
            <a:endParaRPr lang="en-IN" dirty="0">
              <a:solidFill>
                <a:schemeClr val="bg1"/>
              </a:solidFill>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6864819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87438" y="222731"/>
            <a:ext cx="7010400" cy="461665"/>
          </a:xfrm>
          <a:prstGeom prst="rect">
            <a:avLst/>
          </a:prstGeom>
          <a:noFill/>
        </p:spPr>
        <p:txBody>
          <a:bodyPr wrap="square" rtlCol="0">
            <a:spAutoFit/>
          </a:bodyPr>
          <a:lstStyle/>
          <a:p>
            <a:pPr algn="ctr"/>
            <a:r>
              <a:rPr lang="en-US" sz="2400" b="1" dirty="0" smtClean="0">
                <a:solidFill>
                  <a:schemeClr val="bg1"/>
                </a:solidFill>
                <a:latin typeface="Calibri Light" panose="020F0302020204030204" pitchFamily="34" charset="0"/>
                <a:cs typeface="Calibri Light" panose="020F0302020204030204" pitchFamily="34" charset="0"/>
              </a:rPr>
              <a:t>Performance Analysis on HTML files</a:t>
            </a:r>
          </a:p>
        </p:txBody>
      </p:sp>
      <p:sp>
        <p:nvSpPr>
          <p:cNvPr id="3" name="TextBox 2"/>
          <p:cNvSpPr txBox="1"/>
          <p:nvPr/>
        </p:nvSpPr>
        <p:spPr>
          <a:xfrm>
            <a:off x="533400" y="1059600"/>
            <a:ext cx="7010400" cy="646331"/>
          </a:xfrm>
          <a:prstGeom prst="rect">
            <a:avLst/>
          </a:prstGeom>
          <a:noFill/>
        </p:spPr>
        <p:txBody>
          <a:bodyPr wrap="square" rtlCol="0">
            <a:spAutoFit/>
          </a:bodyPr>
          <a:lstStyle/>
          <a:p>
            <a:r>
              <a:rPr lang="en-US" dirty="0" smtClean="0">
                <a:solidFill>
                  <a:schemeClr val="bg1"/>
                </a:solidFill>
                <a:latin typeface="Calibri Light" panose="020F0302020204030204" pitchFamily="34" charset="0"/>
                <a:cs typeface="Calibri Light" panose="020F0302020204030204" pitchFamily="34" charset="0"/>
              </a:rPr>
              <a:t>HTML Average Load Time					: 3.1 secs</a:t>
            </a:r>
          </a:p>
          <a:p>
            <a:r>
              <a:rPr lang="en-US" dirty="0" smtClean="0">
                <a:solidFill>
                  <a:schemeClr val="bg1"/>
                </a:solidFill>
                <a:latin typeface="Calibri Light" panose="020F0302020204030204" pitchFamily="34" charset="0"/>
                <a:cs typeface="Calibri Light" panose="020F0302020204030204" pitchFamily="34" charset="0"/>
              </a:rPr>
              <a:t>Total No. of HTML files loading in Home Page	: 37</a:t>
            </a:r>
          </a:p>
        </p:txBody>
      </p:sp>
      <p:pic>
        <p:nvPicPr>
          <p:cNvPr id="7" name="Picture 6"/>
          <p:cNvPicPr>
            <a:picLocks noChangeAspect="1"/>
          </p:cNvPicPr>
          <p:nvPr/>
        </p:nvPicPr>
        <p:blipFill>
          <a:blip r:embed="rId2"/>
          <a:stretch>
            <a:fillRect/>
          </a:stretch>
        </p:blipFill>
        <p:spPr>
          <a:xfrm>
            <a:off x="-3975" y="1852197"/>
            <a:ext cx="9147975" cy="5012837"/>
          </a:xfrm>
          <a:prstGeom prst="rect">
            <a:avLst/>
          </a:prstGeom>
        </p:spPr>
      </p:pic>
      <p:sp>
        <p:nvSpPr>
          <p:cNvPr id="8" name="TextBox 7"/>
          <p:cNvSpPr txBox="1"/>
          <p:nvPr/>
        </p:nvSpPr>
        <p:spPr>
          <a:xfrm>
            <a:off x="6337495" y="1478176"/>
            <a:ext cx="2806505" cy="369332"/>
          </a:xfrm>
          <a:prstGeom prst="rect">
            <a:avLst/>
          </a:prstGeom>
          <a:noFill/>
        </p:spPr>
        <p:txBody>
          <a:bodyPr wrap="square" rtlCol="0">
            <a:spAutoFit/>
          </a:bodyPr>
          <a:lstStyle/>
          <a:p>
            <a:r>
              <a:rPr lang="en-US" b="1" dirty="0" smtClean="0">
                <a:solidFill>
                  <a:schemeClr val="bg1"/>
                </a:solidFill>
                <a:latin typeface="Calibri Light" panose="020F0302020204030204" pitchFamily="34" charset="0"/>
                <a:cs typeface="Calibri Light" panose="020F0302020204030204" pitchFamily="34" charset="0"/>
              </a:rPr>
              <a:t>Sorted by High load time</a:t>
            </a:r>
            <a:endParaRPr lang="en-IN" b="1" dirty="0">
              <a:solidFill>
                <a:schemeClr val="bg1"/>
              </a:solidFill>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138554468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0" y="1816770"/>
            <a:ext cx="9112641" cy="5041230"/>
          </a:xfrm>
          <a:prstGeom prst="rect">
            <a:avLst/>
          </a:prstGeom>
        </p:spPr>
      </p:pic>
      <p:sp>
        <p:nvSpPr>
          <p:cNvPr id="5" name="TextBox 4"/>
          <p:cNvSpPr txBox="1"/>
          <p:nvPr/>
        </p:nvSpPr>
        <p:spPr>
          <a:xfrm>
            <a:off x="31359" y="1257941"/>
            <a:ext cx="9112641" cy="369332"/>
          </a:xfrm>
          <a:prstGeom prst="rect">
            <a:avLst/>
          </a:prstGeom>
          <a:noFill/>
        </p:spPr>
        <p:txBody>
          <a:bodyPr wrap="square" rtlCol="0">
            <a:spAutoFit/>
          </a:bodyPr>
          <a:lstStyle/>
          <a:p>
            <a:r>
              <a:rPr lang="en-US" dirty="0" smtClean="0">
                <a:solidFill>
                  <a:schemeClr val="bg1"/>
                </a:solidFill>
                <a:latin typeface="Calibri Light" panose="020F0302020204030204" pitchFamily="34" charset="0"/>
                <a:cs typeface="Calibri Light" panose="020F0302020204030204" pitchFamily="34" charset="0"/>
              </a:rPr>
              <a:t>Wait Time is too high for these requests</a:t>
            </a:r>
            <a:endParaRPr lang="en-IN" dirty="0">
              <a:solidFill>
                <a:schemeClr val="bg1"/>
              </a:solidFill>
              <a:latin typeface="Calibri Light" panose="020F0302020204030204" pitchFamily="34" charset="0"/>
              <a:cs typeface="Calibri Light" panose="020F0302020204030204" pitchFamily="34" charset="0"/>
            </a:endParaRPr>
          </a:p>
        </p:txBody>
      </p:sp>
      <p:sp>
        <p:nvSpPr>
          <p:cNvPr id="6" name="TextBox 5"/>
          <p:cNvSpPr txBox="1"/>
          <p:nvPr/>
        </p:nvSpPr>
        <p:spPr>
          <a:xfrm>
            <a:off x="6359769" y="1352690"/>
            <a:ext cx="2806505" cy="369332"/>
          </a:xfrm>
          <a:prstGeom prst="rect">
            <a:avLst/>
          </a:prstGeom>
          <a:noFill/>
        </p:spPr>
        <p:txBody>
          <a:bodyPr wrap="square" rtlCol="0">
            <a:spAutoFit/>
          </a:bodyPr>
          <a:lstStyle/>
          <a:p>
            <a:r>
              <a:rPr lang="en-US" b="1" dirty="0" smtClean="0">
                <a:solidFill>
                  <a:schemeClr val="bg1"/>
                </a:solidFill>
                <a:latin typeface="Calibri Light" panose="020F0302020204030204" pitchFamily="34" charset="0"/>
                <a:cs typeface="Calibri Light" panose="020F0302020204030204" pitchFamily="34" charset="0"/>
              </a:rPr>
              <a:t>Sorted by load Order</a:t>
            </a:r>
            <a:endParaRPr lang="en-IN" b="1" dirty="0">
              <a:solidFill>
                <a:schemeClr val="bg1"/>
              </a:solidFill>
              <a:latin typeface="Calibri Light" panose="020F0302020204030204" pitchFamily="34" charset="0"/>
              <a:cs typeface="Calibri Light" panose="020F0302020204030204" pitchFamily="34" charset="0"/>
            </a:endParaRPr>
          </a:p>
        </p:txBody>
      </p:sp>
      <p:sp>
        <p:nvSpPr>
          <p:cNvPr id="7" name="TextBox 6"/>
          <p:cNvSpPr txBox="1"/>
          <p:nvPr/>
        </p:nvSpPr>
        <p:spPr>
          <a:xfrm>
            <a:off x="1108270" y="304800"/>
            <a:ext cx="7010400" cy="461665"/>
          </a:xfrm>
          <a:prstGeom prst="rect">
            <a:avLst/>
          </a:prstGeom>
          <a:noFill/>
        </p:spPr>
        <p:txBody>
          <a:bodyPr wrap="square" rtlCol="0">
            <a:spAutoFit/>
          </a:bodyPr>
          <a:lstStyle/>
          <a:p>
            <a:pPr algn="ctr"/>
            <a:r>
              <a:rPr lang="en-US" sz="2400" b="1" dirty="0" smtClean="0">
                <a:solidFill>
                  <a:schemeClr val="bg1"/>
                </a:solidFill>
                <a:latin typeface="Calibri Light" panose="020F0302020204030204" pitchFamily="34" charset="0"/>
                <a:cs typeface="Calibri Light" panose="020F0302020204030204" pitchFamily="34" charset="0"/>
              </a:rPr>
              <a:t>Performance Analysis on HTML files</a:t>
            </a:r>
          </a:p>
        </p:txBody>
      </p:sp>
    </p:spTree>
    <p:extLst>
      <p:ext uri="{BB962C8B-B14F-4D97-AF65-F5344CB8AC3E}">
        <p14:creationId xmlns:p14="http://schemas.microsoft.com/office/powerpoint/2010/main" val="426722175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57200" y="654610"/>
            <a:ext cx="8305800" cy="6174082"/>
          </a:xfrm>
          <a:prstGeom prst="rect">
            <a:avLst/>
          </a:prstGeom>
        </p:spPr>
      </p:pic>
      <p:sp>
        <p:nvSpPr>
          <p:cNvPr id="3" name="TextBox 2"/>
          <p:cNvSpPr txBox="1"/>
          <p:nvPr/>
        </p:nvSpPr>
        <p:spPr>
          <a:xfrm>
            <a:off x="1905000" y="152400"/>
            <a:ext cx="5029200" cy="461665"/>
          </a:xfrm>
          <a:prstGeom prst="rect">
            <a:avLst/>
          </a:prstGeom>
          <a:noFill/>
        </p:spPr>
        <p:txBody>
          <a:bodyPr wrap="square" rtlCol="0">
            <a:spAutoFit/>
          </a:bodyPr>
          <a:lstStyle/>
          <a:p>
            <a:pPr algn="ctr"/>
            <a:r>
              <a:rPr lang="en-US" sz="2400" b="1" dirty="0" smtClean="0">
                <a:solidFill>
                  <a:schemeClr val="bg1"/>
                </a:solidFill>
                <a:latin typeface="Calibri Light" panose="020F0302020204030204" pitchFamily="34" charset="0"/>
                <a:cs typeface="Calibri Light" panose="020F0302020204030204" pitchFamily="34" charset="0"/>
              </a:rPr>
              <a:t>Duplicated</a:t>
            </a:r>
            <a:r>
              <a:rPr lang="en-US" sz="2400" dirty="0" smtClean="0">
                <a:solidFill>
                  <a:schemeClr val="bg1"/>
                </a:solidFill>
                <a:latin typeface="Calibri Light" panose="020F0302020204030204" pitchFamily="34" charset="0"/>
                <a:cs typeface="Calibri Light" panose="020F0302020204030204" pitchFamily="34" charset="0"/>
              </a:rPr>
              <a:t> </a:t>
            </a:r>
            <a:r>
              <a:rPr lang="en-US" sz="2400" b="1" dirty="0" smtClean="0">
                <a:solidFill>
                  <a:schemeClr val="bg1"/>
                </a:solidFill>
                <a:latin typeface="Calibri Light" panose="020F0302020204030204" pitchFamily="34" charset="0"/>
                <a:cs typeface="Calibri Light" panose="020F0302020204030204" pitchFamily="34" charset="0"/>
              </a:rPr>
              <a:t>XHR</a:t>
            </a:r>
            <a:r>
              <a:rPr lang="en-US" sz="2400" dirty="0" smtClean="0">
                <a:solidFill>
                  <a:schemeClr val="bg1"/>
                </a:solidFill>
                <a:latin typeface="Calibri Light" panose="020F0302020204030204" pitchFamily="34" charset="0"/>
                <a:cs typeface="Calibri Light" panose="020F0302020204030204" pitchFamily="34" charset="0"/>
              </a:rPr>
              <a:t> </a:t>
            </a:r>
            <a:r>
              <a:rPr lang="en-US" sz="2400" b="1" dirty="0" smtClean="0">
                <a:solidFill>
                  <a:schemeClr val="bg1"/>
                </a:solidFill>
                <a:latin typeface="Calibri Light" panose="020F0302020204030204" pitchFamily="34" charset="0"/>
                <a:cs typeface="Calibri Light" panose="020F0302020204030204" pitchFamily="34" charset="0"/>
              </a:rPr>
              <a:t>requests</a:t>
            </a:r>
            <a:endParaRPr lang="en-IN" sz="2400" b="1" dirty="0">
              <a:solidFill>
                <a:schemeClr val="bg1"/>
              </a:solidFill>
              <a:latin typeface="Calibri Light" panose="020F0302020204030204" pitchFamily="34" charset="0"/>
              <a:cs typeface="Calibri Light" panose="020F0302020204030204" pitchFamily="34" charset="0"/>
            </a:endParaRPr>
          </a:p>
        </p:txBody>
      </p:sp>
      <p:sp>
        <p:nvSpPr>
          <p:cNvPr id="4" name="TextBox 3"/>
          <p:cNvSpPr txBox="1"/>
          <p:nvPr/>
        </p:nvSpPr>
        <p:spPr>
          <a:xfrm>
            <a:off x="6324600" y="290860"/>
            <a:ext cx="2640038" cy="369332"/>
          </a:xfrm>
          <a:prstGeom prst="rect">
            <a:avLst/>
          </a:prstGeom>
          <a:noFill/>
        </p:spPr>
        <p:txBody>
          <a:bodyPr wrap="square" rtlCol="0">
            <a:spAutoFit/>
          </a:bodyPr>
          <a:lstStyle/>
          <a:p>
            <a:r>
              <a:rPr lang="en-US" b="1" dirty="0" smtClean="0">
                <a:solidFill>
                  <a:schemeClr val="bg1"/>
                </a:solidFill>
                <a:latin typeface="Calibri Light" panose="020F0302020204030204" pitchFamily="34" charset="0"/>
                <a:cs typeface="Calibri Light" panose="020F0302020204030204" pitchFamily="34" charset="0"/>
              </a:rPr>
              <a:t>Sorted by Request Names</a:t>
            </a:r>
            <a:endParaRPr lang="en-IN" b="1" dirty="0">
              <a:solidFill>
                <a:schemeClr val="bg1"/>
              </a:solidFill>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12394726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97989" y="253719"/>
            <a:ext cx="7010400" cy="461665"/>
          </a:xfrm>
          <a:prstGeom prst="rect">
            <a:avLst/>
          </a:prstGeom>
          <a:noFill/>
        </p:spPr>
        <p:txBody>
          <a:bodyPr wrap="square" rtlCol="0">
            <a:spAutoFit/>
          </a:bodyPr>
          <a:lstStyle/>
          <a:p>
            <a:pPr algn="ctr"/>
            <a:r>
              <a:rPr lang="en-US" sz="2400" b="1" dirty="0" smtClean="0">
                <a:solidFill>
                  <a:schemeClr val="bg1"/>
                </a:solidFill>
                <a:latin typeface="Calibri Light" panose="020F0302020204030204" pitchFamily="34" charset="0"/>
                <a:cs typeface="Calibri Light" panose="020F0302020204030204" pitchFamily="34" charset="0"/>
              </a:rPr>
              <a:t>Performance Analysis: IMAGE files</a:t>
            </a:r>
          </a:p>
        </p:txBody>
      </p:sp>
      <p:sp>
        <p:nvSpPr>
          <p:cNvPr id="3" name="TextBox 2"/>
          <p:cNvSpPr txBox="1"/>
          <p:nvPr/>
        </p:nvSpPr>
        <p:spPr>
          <a:xfrm>
            <a:off x="897989" y="1115396"/>
            <a:ext cx="7010400" cy="646331"/>
          </a:xfrm>
          <a:prstGeom prst="rect">
            <a:avLst/>
          </a:prstGeom>
          <a:noFill/>
        </p:spPr>
        <p:txBody>
          <a:bodyPr wrap="square" rtlCol="0">
            <a:spAutoFit/>
          </a:bodyPr>
          <a:lstStyle/>
          <a:p>
            <a:r>
              <a:rPr lang="en-US" dirty="0" smtClean="0">
                <a:solidFill>
                  <a:schemeClr val="bg1"/>
                </a:solidFill>
                <a:latin typeface="Calibri Light" panose="020F0302020204030204" pitchFamily="34" charset="0"/>
                <a:cs typeface="Calibri Light" panose="020F0302020204030204" pitchFamily="34" charset="0"/>
              </a:rPr>
              <a:t>Image Average Load Time					: 8.3 secs</a:t>
            </a:r>
          </a:p>
          <a:p>
            <a:r>
              <a:rPr lang="en-US" dirty="0" smtClean="0">
                <a:solidFill>
                  <a:schemeClr val="bg1"/>
                </a:solidFill>
                <a:latin typeface="Calibri Light" panose="020F0302020204030204" pitchFamily="34" charset="0"/>
                <a:cs typeface="Calibri Light" panose="020F0302020204030204" pitchFamily="34" charset="0"/>
              </a:rPr>
              <a:t>Total No. of Image files loading in Home Page	: 27</a:t>
            </a:r>
          </a:p>
        </p:txBody>
      </p:sp>
      <p:pic>
        <p:nvPicPr>
          <p:cNvPr id="12" name="Picture 11"/>
          <p:cNvPicPr>
            <a:picLocks noChangeAspect="1"/>
          </p:cNvPicPr>
          <p:nvPr/>
        </p:nvPicPr>
        <p:blipFill>
          <a:blip r:embed="rId2"/>
          <a:stretch>
            <a:fillRect/>
          </a:stretch>
        </p:blipFill>
        <p:spPr>
          <a:xfrm>
            <a:off x="0" y="2195732"/>
            <a:ext cx="9144000" cy="4309844"/>
          </a:xfrm>
          <a:prstGeom prst="rect">
            <a:avLst/>
          </a:prstGeom>
        </p:spPr>
      </p:pic>
      <p:sp>
        <p:nvSpPr>
          <p:cNvPr id="13" name="TextBox 12"/>
          <p:cNvSpPr txBox="1"/>
          <p:nvPr/>
        </p:nvSpPr>
        <p:spPr>
          <a:xfrm>
            <a:off x="6477000" y="1746786"/>
            <a:ext cx="2590800" cy="369332"/>
          </a:xfrm>
          <a:prstGeom prst="rect">
            <a:avLst/>
          </a:prstGeom>
          <a:noFill/>
        </p:spPr>
        <p:txBody>
          <a:bodyPr wrap="square" rtlCol="0">
            <a:spAutoFit/>
          </a:bodyPr>
          <a:lstStyle/>
          <a:p>
            <a:r>
              <a:rPr lang="en-US" b="1" dirty="0" smtClean="0">
                <a:solidFill>
                  <a:schemeClr val="bg1"/>
                </a:solidFill>
                <a:latin typeface="Calibri Light" panose="020F0302020204030204" pitchFamily="34" charset="0"/>
                <a:cs typeface="Calibri Light" panose="020F0302020204030204" pitchFamily="34" charset="0"/>
              </a:rPr>
              <a:t>Sorted by High Load Time</a:t>
            </a:r>
            <a:endParaRPr lang="en-IN" b="1" dirty="0">
              <a:solidFill>
                <a:schemeClr val="bg1"/>
              </a:solidFill>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117948638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87438" y="304800"/>
            <a:ext cx="7010400" cy="461665"/>
          </a:xfrm>
          <a:prstGeom prst="rect">
            <a:avLst/>
          </a:prstGeom>
          <a:noFill/>
        </p:spPr>
        <p:txBody>
          <a:bodyPr wrap="square" rtlCol="0">
            <a:spAutoFit/>
          </a:bodyPr>
          <a:lstStyle/>
          <a:p>
            <a:pPr algn="ctr"/>
            <a:r>
              <a:rPr lang="en-US" sz="2400" b="1" dirty="0" smtClean="0">
                <a:solidFill>
                  <a:schemeClr val="bg1"/>
                </a:solidFill>
                <a:latin typeface="Calibri Light" panose="020F0302020204030204" pitchFamily="34" charset="0"/>
                <a:cs typeface="Calibri Light" panose="020F0302020204030204" pitchFamily="34" charset="0"/>
              </a:rPr>
              <a:t>Performance Analysis: IMAGE files</a:t>
            </a:r>
          </a:p>
        </p:txBody>
      </p:sp>
      <p:pic>
        <p:nvPicPr>
          <p:cNvPr id="5" name="Picture 4"/>
          <p:cNvPicPr>
            <a:picLocks noChangeAspect="1"/>
          </p:cNvPicPr>
          <p:nvPr/>
        </p:nvPicPr>
        <p:blipFill>
          <a:blip r:embed="rId2"/>
          <a:stretch>
            <a:fillRect/>
          </a:stretch>
        </p:blipFill>
        <p:spPr>
          <a:xfrm>
            <a:off x="0" y="1676400"/>
            <a:ext cx="9122212" cy="4633912"/>
          </a:xfrm>
          <a:prstGeom prst="rect">
            <a:avLst/>
          </a:prstGeom>
        </p:spPr>
      </p:pic>
      <p:sp>
        <p:nvSpPr>
          <p:cNvPr id="6" name="TextBox 5"/>
          <p:cNvSpPr txBox="1"/>
          <p:nvPr/>
        </p:nvSpPr>
        <p:spPr>
          <a:xfrm>
            <a:off x="6553200" y="1307068"/>
            <a:ext cx="2590800" cy="369332"/>
          </a:xfrm>
          <a:prstGeom prst="rect">
            <a:avLst/>
          </a:prstGeom>
          <a:noFill/>
        </p:spPr>
        <p:txBody>
          <a:bodyPr wrap="square" rtlCol="0">
            <a:spAutoFit/>
          </a:bodyPr>
          <a:lstStyle/>
          <a:p>
            <a:r>
              <a:rPr lang="en-US" b="1" dirty="0" smtClean="0">
                <a:solidFill>
                  <a:schemeClr val="bg1"/>
                </a:solidFill>
                <a:latin typeface="Calibri Light" panose="020F0302020204030204" pitchFamily="34" charset="0"/>
                <a:cs typeface="Calibri Light" panose="020F0302020204030204" pitchFamily="34" charset="0"/>
              </a:rPr>
              <a:t>Sorted by Load Order</a:t>
            </a:r>
            <a:endParaRPr lang="en-IN" b="1" dirty="0">
              <a:solidFill>
                <a:schemeClr val="bg1"/>
              </a:solidFill>
              <a:latin typeface="Calibri Light" panose="020F0302020204030204" pitchFamily="34" charset="0"/>
              <a:cs typeface="Calibri Light" panose="020F0302020204030204" pitchFamily="34" charset="0"/>
            </a:endParaRPr>
          </a:p>
        </p:txBody>
      </p:sp>
      <p:sp>
        <p:nvSpPr>
          <p:cNvPr id="7" name="TextBox 6"/>
          <p:cNvSpPr txBox="1"/>
          <p:nvPr/>
        </p:nvSpPr>
        <p:spPr>
          <a:xfrm>
            <a:off x="0" y="1121175"/>
            <a:ext cx="6324600" cy="369332"/>
          </a:xfrm>
          <a:prstGeom prst="rect">
            <a:avLst/>
          </a:prstGeom>
          <a:noFill/>
        </p:spPr>
        <p:txBody>
          <a:bodyPr wrap="square" rtlCol="0">
            <a:spAutoFit/>
          </a:bodyPr>
          <a:lstStyle/>
          <a:p>
            <a:r>
              <a:rPr lang="en-US" dirty="0" smtClean="0">
                <a:solidFill>
                  <a:schemeClr val="bg1"/>
                </a:solidFill>
                <a:latin typeface="Calibri Light" panose="020F0302020204030204" pitchFamily="34" charset="0"/>
                <a:cs typeface="Calibri Light" panose="020F0302020204030204" pitchFamily="34" charset="0"/>
              </a:rPr>
              <a:t>Queue time and Wait time is high</a:t>
            </a:r>
            <a:endParaRPr lang="en-IN" dirty="0">
              <a:solidFill>
                <a:schemeClr val="bg1"/>
              </a:solidFill>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63426801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14643" y="226367"/>
            <a:ext cx="7924800" cy="461665"/>
          </a:xfrm>
          <a:prstGeom prst="rect">
            <a:avLst/>
          </a:prstGeom>
          <a:noFill/>
        </p:spPr>
        <p:txBody>
          <a:bodyPr wrap="square" rtlCol="0">
            <a:spAutoFit/>
          </a:bodyPr>
          <a:lstStyle/>
          <a:p>
            <a:pPr algn="ctr"/>
            <a:r>
              <a:rPr lang="en-US" sz="2400" b="1" dirty="0" smtClean="0">
                <a:solidFill>
                  <a:schemeClr val="bg1"/>
                </a:solidFill>
                <a:latin typeface="Calibri Light" panose="020F0302020204030204" pitchFamily="34" charset="0"/>
                <a:cs typeface="Calibri Light" panose="020F0302020204030204" pitchFamily="34" charset="0"/>
              </a:rPr>
              <a:t>Recommendations</a:t>
            </a:r>
            <a:endParaRPr lang="en-IN" sz="2400" b="1" dirty="0">
              <a:solidFill>
                <a:schemeClr val="bg1"/>
              </a:solidFill>
              <a:latin typeface="Calibri Light" panose="020F0302020204030204" pitchFamily="34" charset="0"/>
              <a:cs typeface="Calibri Light" panose="020F0302020204030204" pitchFamily="34" charset="0"/>
            </a:endParaRPr>
          </a:p>
        </p:txBody>
      </p:sp>
      <p:sp>
        <p:nvSpPr>
          <p:cNvPr id="6" name="TextBox 5"/>
          <p:cNvSpPr txBox="1"/>
          <p:nvPr/>
        </p:nvSpPr>
        <p:spPr>
          <a:xfrm>
            <a:off x="10551" y="860921"/>
            <a:ext cx="8458200" cy="400110"/>
          </a:xfrm>
          <a:prstGeom prst="rect">
            <a:avLst/>
          </a:prstGeom>
          <a:noFill/>
        </p:spPr>
        <p:txBody>
          <a:bodyPr wrap="square" rtlCol="0">
            <a:spAutoFit/>
          </a:bodyPr>
          <a:lstStyle/>
          <a:p>
            <a:r>
              <a:rPr lang="en-US" sz="2000" b="1" dirty="0" smtClean="0">
                <a:solidFill>
                  <a:schemeClr val="bg1"/>
                </a:solidFill>
                <a:latin typeface="Calibri Light" panose="020F0302020204030204" pitchFamily="34" charset="0"/>
                <a:cs typeface="Calibri Light" panose="020F0302020204030204" pitchFamily="34" charset="0"/>
              </a:rPr>
              <a:t>Leverage Browser Caching: Efficient Cache Policy required</a:t>
            </a:r>
            <a:endParaRPr lang="en-IN" sz="2000" b="1" dirty="0">
              <a:solidFill>
                <a:schemeClr val="bg1"/>
              </a:solidFill>
              <a:latin typeface="Calibri Light" panose="020F0302020204030204" pitchFamily="34" charset="0"/>
              <a:cs typeface="Calibri Light" panose="020F0302020204030204"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88153130"/>
              </p:ext>
            </p:extLst>
          </p:nvPr>
        </p:nvGraphicFramePr>
        <p:xfrm>
          <a:off x="152400" y="3189010"/>
          <a:ext cx="8839200" cy="3403600"/>
        </p:xfrm>
        <a:graphic>
          <a:graphicData uri="http://schemas.openxmlformats.org/drawingml/2006/table">
            <a:tbl>
              <a:tblPr firstRow="1" bandRow="1">
                <a:tableStyleId>{5C22544A-7EE6-4342-B048-85BDC9FD1C3A}</a:tableStyleId>
              </a:tblPr>
              <a:tblGrid>
                <a:gridCol w="7881620">
                  <a:extLst>
                    <a:ext uri="{9D8B030D-6E8A-4147-A177-3AD203B41FA5}">
                      <a16:colId xmlns:a16="http://schemas.microsoft.com/office/drawing/2014/main" val="666971168"/>
                    </a:ext>
                  </a:extLst>
                </a:gridCol>
                <a:gridCol w="957580">
                  <a:extLst>
                    <a:ext uri="{9D8B030D-6E8A-4147-A177-3AD203B41FA5}">
                      <a16:colId xmlns:a16="http://schemas.microsoft.com/office/drawing/2014/main" val="2246869095"/>
                    </a:ext>
                  </a:extLst>
                </a:gridCol>
              </a:tblGrid>
              <a:tr h="370840">
                <a:tc>
                  <a:txBody>
                    <a:bodyPr/>
                    <a:lstStyle/>
                    <a:p>
                      <a:pPr algn="ctr"/>
                      <a:r>
                        <a:rPr lang="en-US" dirty="0" smtClean="0">
                          <a:latin typeface="Calibri Light" panose="020F0302020204030204" pitchFamily="34" charset="0"/>
                          <a:cs typeface="Calibri Light" panose="020F0302020204030204" pitchFamily="34" charset="0"/>
                        </a:rPr>
                        <a:t>URL</a:t>
                      </a:r>
                      <a:endParaRPr lang="en-IN" dirty="0">
                        <a:latin typeface="Calibri Light" panose="020F0302020204030204" pitchFamily="34" charset="0"/>
                        <a:cs typeface="Calibri Light" panose="020F0302020204030204" pitchFamily="34" charset="0"/>
                      </a:endParaRPr>
                    </a:p>
                  </a:txBody>
                  <a:tcPr/>
                </a:tc>
                <a:tc>
                  <a:txBody>
                    <a:bodyPr/>
                    <a:lstStyle/>
                    <a:p>
                      <a:pPr algn="ctr"/>
                      <a:r>
                        <a:rPr lang="en-US" dirty="0" smtClean="0">
                          <a:latin typeface="Calibri Light" panose="020F0302020204030204" pitchFamily="34" charset="0"/>
                          <a:cs typeface="Calibri Light" panose="020F0302020204030204" pitchFamily="34" charset="0"/>
                        </a:rPr>
                        <a:t>Cache</a:t>
                      </a:r>
                      <a:r>
                        <a:rPr lang="en-US" baseline="0" dirty="0" smtClean="0">
                          <a:latin typeface="Calibri Light" panose="020F0302020204030204" pitchFamily="34" charset="0"/>
                          <a:cs typeface="Calibri Light" panose="020F0302020204030204" pitchFamily="34" charset="0"/>
                        </a:rPr>
                        <a:t> TTL</a:t>
                      </a:r>
                      <a:endParaRPr lang="en-IN" dirty="0">
                        <a:latin typeface="Calibri Light" panose="020F0302020204030204" pitchFamily="34" charset="0"/>
                        <a:cs typeface="Calibri Light" panose="020F0302020204030204" pitchFamily="34" charset="0"/>
                      </a:endParaRPr>
                    </a:p>
                  </a:txBody>
                  <a:tcPr/>
                </a:tc>
                <a:extLst>
                  <a:ext uri="{0D108BD9-81ED-4DB2-BD59-A6C34878D82A}">
                    <a16:rowId xmlns:a16="http://schemas.microsoft.com/office/drawing/2014/main" val="3112431347"/>
                  </a:ext>
                </a:extLst>
              </a:tr>
              <a:tr h="370840">
                <a:tc>
                  <a:txBody>
                    <a:bodyPr/>
                    <a:lstStyle/>
                    <a:p>
                      <a:pPr algn="l"/>
                      <a:r>
                        <a:rPr lang="en-IN" dirty="0" smtClean="0">
                          <a:latin typeface="Calibri Light" panose="020F0302020204030204" pitchFamily="34" charset="0"/>
                          <a:cs typeface="Calibri Light" panose="020F0302020204030204" pitchFamily="34" charset="0"/>
                          <a:hlinkClick r:id="rId2"/>
                        </a:rPr>
                        <a:t>https://fast.fonts.net/dv2/14/0332ed9f-9ff8-46b3-b7a0-b3ebed81de3e.woff2?&amp;projectId=80f3f4f7-cb23-4497-ab95-44e964c05ced</a:t>
                      </a:r>
                      <a:endParaRPr lang="en-IN" dirty="0">
                        <a:latin typeface="Calibri Light" panose="020F0302020204030204" pitchFamily="34" charset="0"/>
                        <a:cs typeface="Calibri Light" panose="020F0302020204030204" pitchFamily="34" charset="0"/>
                      </a:endParaRPr>
                    </a:p>
                  </a:txBody>
                  <a:tcPr/>
                </a:tc>
                <a:tc>
                  <a:txBody>
                    <a:bodyPr/>
                    <a:lstStyle/>
                    <a:p>
                      <a:pPr algn="ctr"/>
                      <a:r>
                        <a:rPr lang="en-US" dirty="0" smtClean="0">
                          <a:latin typeface="Calibri Light" panose="020F0302020204030204" pitchFamily="34" charset="0"/>
                          <a:cs typeface="Calibri Light" panose="020F0302020204030204" pitchFamily="34" charset="0"/>
                        </a:rPr>
                        <a:t>0</a:t>
                      </a:r>
                      <a:endParaRPr lang="en-IN" dirty="0">
                        <a:latin typeface="Calibri Light" panose="020F0302020204030204" pitchFamily="34" charset="0"/>
                        <a:cs typeface="Calibri Light" panose="020F0302020204030204" pitchFamily="34" charset="0"/>
                      </a:endParaRPr>
                    </a:p>
                  </a:txBody>
                  <a:tcPr/>
                </a:tc>
                <a:extLst>
                  <a:ext uri="{0D108BD9-81ED-4DB2-BD59-A6C34878D82A}">
                    <a16:rowId xmlns:a16="http://schemas.microsoft.com/office/drawing/2014/main" val="3407686157"/>
                  </a:ext>
                </a:extLst>
              </a:tr>
              <a:tr h="370840">
                <a:tc>
                  <a:txBody>
                    <a:bodyPr/>
                    <a:lstStyle/>
                    <a:p>
                      <a:pPr algn="l"/>
                      <a:r>
                        <a:rPr lang="en-IN" dirty="0" smtClean="0">
                          <a:latin typeface="Calibri Light" panose="020F0302020204030204" pitchFamily="34" charset="0"/>
                          <a:cs typeface="Calibri Light" panose="020F0302020204030204" pitchFamily="34" charset="0"/>
                          <a:hlinkClick r:id="rId3"/>
                        </a:rPr>
                        <a:t>https://account.us.coca-cola.com/dist/scripts/sdk/v1.2.2/tcccLogin.js</a:t>
                      </a:r>
                      <a:endParaRPr lang="en-IN" dirty="0">
                        <a:latin typeface="Calibri Light" panose="020F0302020204030204" pitchFamily="34" charset="0"/>
                        <a:cs typeface="Calibri Light" panose="020F0302020204030204" pitchFamily="34" charset="0"/>
                      </a:endParaRPr>
                    </a:p>
                  </a:txBody>
                  <a:tcPr/>
                </a:tc>
                <a:tc>
                  <a:txBody>
                    <a:bodyPr/>
                    <a:lstStyle/>
                    <a:p>
                      <a:pPr algn="ctr"/>
                      <a:r>
                        <a:rPr lang="en-US" dirty="0" smtClean="0">
                          <a:latin typeface="Calibri Light" panose="020F0302020204030204" pitchFamily="34" charset="0"/>
                          <a:cs typeface="Calibri Light" panose="020F0302020204030204" pitchFamily="34" charset="0"/>
                        </a:rPr>
                        <a:t>0</a:t>
                      </a:r>
                      <a:endParaRPr lang="en-IN" dirty="0">
                        <a:latin typeface="Calibri Light" panose="020F0302020204030204" pitchFamily="34" charset="0"/>
                        <a:cs typeface="Calibri Light" panose="020F0302020204030204" pitchFamily="34" charset="0"/>
                      </a:endParaRPr>
                    </a:p>
                  </a:txBody>
                  <a:tcPr/>
                </a:tc>
                <a:extLst>
                  <a:ext uri="{0D108BD9-81ED-4DB2-BD59-A6C34878D82A}">
                    <a16:rowId xmlns:a16="http://schemas.microsoft.com/office/drawing/2014/main" val="3604434364"/>
                  </a:ext>
                </a:extLst>
              </a:tr>
              <a:tr h="370840">
                <a:tc>
                  <a:txBody>
                    <a:bodyPr/>
                    <a:lstStyle/>
                    <a:p>
                      <a:pPr algn="l"/>
                      <a:r>
                        <a:rPr lang="en-IN" dirty="0" smtClean="0">
                          <a:latin typeface="Calibri Light" panose="020F0302020204030204" pitchFamily="34" charset="0"/>
                          <a:cs typeface="Calibri Light" panose="020F0302020204030204" pitchFamily="34" charset="0"/>
                        </a:rPr>
                        <a:t>https://dunkinanytime.coca-cola.com/etc/clientlibs/acs-commons/vendor/fontawesome/fonts/fontawesome-webfont.woff2?v=4.4.0</a:t>
                      </a:r>
                      <a:endParaRPr lang="en-IN" dirty="0">
                        <a:latin typeface="Calibri Light" panose="020F0302020204030204" pitchFamily="34" charset="0"/>
                        <a:cs typeface="Calibri Light" panose="020F0302020204030204" pitchFamily="34" charset="0"/>
                      </a:endParaRPr>
                    </a:p>
                  </a:txBody>
                  <a:tcPr/>
                </a:tc>
                <a:tc>
                  <a:txBody>
                    <a:bodyPr/>
                    <a:lstStyle/>
                    <a:p>
                      <a:pPr algn="ctr"/>
                      <a:r>
                        <a:rPr lang="en-US" dirty="0" smtClean="0">
                          <a:latin typeface="Calibri Light" panose="020F0302020204030204" pitchFamily="34" charset="0"/>
                          <a:cs typeface="Calibri Light" panose="020F0302020204030204" pitchFamily="34" charset="0"/>
                        </a:rPr>
                        <a:t>5 m</a:t>
                      </a:r>
                      <a:endParaRPr lang="en-IN" dirty="0">
                        <a:latin typeface="Calibri Light" panose="020F0302020204030204" pitchFamily="34" charset="0"/>
                        <a:cs typeface="Calibri Light" panose="020F0302020204030204" pitchFamily="34" charset="0"/>
                      </a:endParaRPr>
                    </a:p>
                  </a:txBody>
                  <a:tcPr/>
                </a:tc>
                <a:extLst>
                  <a:ext uri="{0D108BD9-81ED-4DB2-BD59-A6C34878D82A}">
                    <a16:rowId xmlns:a16="http://schemas.microsoft.com/office/drawing/2014/main" val="3300812135"/>
                  </a:ext>
                </a:extLst>
              </a:tr>
              <a:tr h="370840">
                <a:tc>
                  <a:txBody>
                    <a:bodyPr/>
                    <a:lstStyle/>
                    <a:p>
                      <a:pPr algn="l"/>
                      <a:r>
                        <a:rPr lang="en-IN" dirty="0" smtClean="0">
                          <a:latin typeface="Calibri Light" panose="020F0302020204030204" pitchFamily="34" charset="0"/>
                          <a:cs typeface="Calibri Light" panose="020F0302020204030204" pitchFamily="34" charset="0"/>
                        </a:rPr>
                        <a:t>https://www.google.com/recaptcha/api.js </a:t>
                      </a:r>
                      <a:endParaRPr lang="en-IN" dirty="0">
                        <a:latin typeface="Calibri Light" panose="020F0302020204030204" pitchFamily="34" charset="0"/>
                        <a:cs typeface="Calibri Light" panose="020F0302020204030204" pitchFamily="34" charset="0"/>
                      </a:endParaRPr>
                    </a:p>
                  </a:txBody>
                  <a:tcPr/>
                </a:tc>
                <a:tc>
                  <a:txBody>
                    <a:bodyPr/>
                    <a:lstStyle/>
                    <a:p>
                      <a:pPr algn="ctr"/>
                      <a:r>
                        <a:rPr lang="en-US" dirty="0" smtClean="0">
                          <a:latin typeface="Calibri Light" panose="020F0302020204030204" pitchFamily="34" charset="0"/>
                          <a:cs typeface="Calibri Light" panose="020F0302020204030204" pitchFamily="34" charset="0"/>
                        </a:rPr>
                        <a:t>5 m</a:t>
                      </a:r>
                      <a:endParaRPr lang="en-IN" dirty="0">
                        <a:latin typeface="Calibri Light" panose="020F0302020204030204" pitchFamily="34" charset="0"/>
                        <a:cs typeface="Calibri Light" panose="020F0302020204030204" pitchFamily="34" charset="0"/>
                      </a:endParaRPr>
                    </a:p>
                  </a:txBody>
                  <a:tcPr/>
                </a:tc>
                <a:extLst>
                  <a:ext uri="{0D108BD9-81ED-4DB2-BD59-A6C34878D82A}">
                    <a16:rowId xmlns:a16="http://schemas.microsoft.com/office/drawing/2014/main" val="3758563731"/>
                  </a:ext>
                </a:extLst>
              </a:tr>
              <a:tr h="370840">
                <a:tc>
                  <a:txBody>
                    <a:bodyPr/>
                    <a:lstStyle/>
                    <a:p>
                      <a:pPr algn="l"/>
                      <a:r>
                        <a:rPr lang="en-IN" dirty="0" smtClean="0">
                          <a:latin typeface="Calibri Light" panose="020F0302020204030204" pitchFamily="34" charset="0"/>
                          <a:cs typeface="Calibri Light" panose="020F0302020204030204" pitchFamily="34" charset="0"/>
                          <a:hlinkClick r:id="rId4"/>
                        </a:rPr>
                        <a:t>https://www.google-analytics.com/plugins/ua/ec.js</a:t>
                      </a:r>
                      <a:endParaRPr lang="en-IN" dirty="0">
                        <a:latin typeface="Calibri Light" panose="020F0302020204030204" pitchFamily="34" charset="0"/>
                        <a:cs typeface="Calibri Light" panose="020F0302020204030204" pitchFamily="34" charset="0"/>
                      </a:endParaRPr>
                    </a:p>
                  </a:txBody>
                  <a:tcPr/>
                </a:tc>
                <a:tc>
                  <a:txBody>
                    <a:bodyPr/>
                    <a:lstStyle/>
                    <a:p>
                      <a:pPr algn="ctr"/>
                      <a:r>
                        <a:rPr lang="en-US" dirty="0" smtClean="0">
                          <a:latin typeface="Calibri Light" panose="020F0302020204030204" pitchFamily="34" charset="0"/>
                          <a:cs typeface="Calibri Light" panose="020F0302020204030204" pitchFamily="34" charset="0"/>
                        </a:rPr>
                        <a:t>1 h</a:t>
                      </a:r>
                      <a:endParaRPr lang="en-IN" dirty="0">
                        <a:latin typeface="Calibri Light" panose="020F0302020204030204" pitchFamily="34" charset="0"/>
                        <a:cs typeface="Calibri Light" panose="020F0302020204030204" pitchFamily="34" charset="0"/>
                      </a:endParaRPr>
                    </a:p>
                  </a:txBody>
                  <a:tcPr/>
                </a:tc>
                <a:extLst>
                  <a:ext uri="{0D108BD9-81ED-4DB2-BD59-A6C34878D82A}">
                    <a16:rowId xmlns:a16="http://schemas.microsoft.com/office/drawing/2014/main" val="4070512420"/>
                  </a:ext>
                </a:extLst>
              </a:tr>
              <a:tr h="370840">
                <a:tc>
                  <a:txBody>
                    <a:bodyPr/>
                    <a:lstStyle/>
                    <a:p>
                      <a:pPr algn="l"/>
                      <a:r>
                        <a:rPr lang="en-IN" dirty="0" smtClean="0">
                          <a:latin typeface="Calibri Light" panose="020F0302020204030204" pitchFamily="34" charset="0"/>
                          <a:cs typeface="Calibri Light" panose="020F0302020204030204" pitchFamily="34" charset="0"/>
                        </a:rPr>
                        <a:t>https://www.google-analytics.com/analytics.js</a:t>
                      </a:r>
                      <a:endParaRPr lang="en-IN" dirty="0">
                        <a:latin typeface="Calibri Light" panose="020F0302020204030204" pitchFamily="34" charset="0"/>
                        <a:cs typeface="Calibri Light" panose="020F0302020204030204" pitchFamily="34" charset="0"/>
                      </a:endParaRPr>
                    </a:p>
                  </a:txBody>
                  <a:tcPr/>
                </a:tc>
                <a:tc>
                  <a:txBody>
                    <a:bodyPr/>
                    <a:lstStyle/>
                    <a:p>
                      <a:pPr algn="ctr"/>
                      <a:r>
                        <a:rPr lang="en-US" dirty="0" smtClean="0">
                          <a:latin typeface="Calibri Light" panose="020F0302020204030204" pitchFamily="34" charset="0"/>
                          <a:cs typeface="Calibri Light" panose="020F0302020204030204" pitchFamily="34" charset="0"/>
                        </a:rPr>
                        <a:t>2 h</a:t>
                      </a:r>
                      <a:endParaRPr lang="en-IN" dirty="0">
                        <a:latin typeface="Calibri Light" panose="020F0302020204030204" pitchFamily="34" charset="0"/>
                        <a:cs typeface="Calibri Light" panose="020F0302020204030204" pitchFamily="34" charset="0"/>
                      </a:endParaRPr>
                    </a:p>
                  </a:txBody>
                  <a:tcPr/>
                </a:tc>
                <a:extLst>
                  <a:ext uri="{0D108BD9-81ED-4DB2-BD59-A6C34878D82A}">
                    <a16:rowId xmlns:a16="http://schemas.microsoft.com/office/drawing/2014/main" val="1593612842"/>
                  </a:ext>
                </a:extLst>
              </a:tr>
            </a:tbl>
          </a:graphicData>
        </a:graphic>
      </p:graphicFrame>
      <p:sp>
        <p:nvSpPr>
          <p:cNvPr id="8" name="Rectangle 7"/>
          <p:cNvSpPr/>
          <p:nvPr/>
        </p:nvSpPr>
        <p:spPr>
          <a:xfrm>
            <a:off x="33410" y="1403142"/>
            <a:ext cx="8958189" cy="1754326"/>
          </a:xfrm>
          <a:prstGeom prst="rect">
            <a:avLst/>
          </a:prstGeom>
        </p:spPr>
        <p:txBody>
          <a:bodyPr wrap="square">
            <a:spAutoFit/>
          </a:bodyPr>
          <a:lstStyle/>
          <a:p>
            <a:r>
              <a:rPr lang="en-US" dirty="0">
                <a:solidFill>
                  <a:schemeClr val="bg1"/>
                </a:solidFill>
                <a:latin typeface="Calibri Light" panose="020F0302020204030204" pitchFamily="34" charset="0"/>
                <a:cs typeface="Calibri Light" panose="020F0302020204030204" pitchFamily="34" charset="0"/>
              </a:rPr>
              <a:t>This rule triggers </a:t>
            </a:r>
            <a:r>
              <a:rPr lang="en-US" dirty="0" smtClean="0">
                <a:solidFill>
                  <a:schemeClr val="bg1"/>
                </a:solidFill>
                <a:latin typeface="Calibri Light" panose="020F0302020204030204" pitchFamily="34" charset="0"/>
                <a:cs typeface="Calibri Light" panose="020F0302020204030204" pitchFamily="34" charset="0"/>
              </a:rPr>
              <a:t>when </a:t>
            </a:r>
            <a:r>
              <a:rPr lang="en-US" dirty="0">
                <a:solidFill>
                  <a:schemeClr val="bg1"/>
                </a:solidFill>
                <a:latin typeface="Calibri Light" panose="020F0302020204030204" pitchFamily="34" charset="0"/>
                <a:cs typeface="Calibri Light" panose="020F0302020204030204" pitchFamily="34" charset="0"/>
              </a:rPr>
              <a:t>the response from your server does not include caching headers or if the resources are specified to be cached for only a short </a:t>
            </a:r>
            <a:r>
              <a:rPr lang="en-US" dirty="0" smtClean="0">
                <a:solidFill>
                  <a:schemeClr val="bg1"/>
                </a:solidFill>
                <a:latin typeface="Calibri Light" panose="020F0302020204030204" pitchFamily="34" charset="0"/>
                <a:cs typeface="Calibri Light" panose="020F0302020204030204" pitchFamily="34" charset="0"/>
              </a:rPr>
              <a:t>time. </a:t>
            </a:r>
            <a:r>
              <a:rPr lang="en-US" dirty="0">
                <a:solidFill>
                  <a:schemeClr val="bg1"/>
                </a:solidFill>
                <a:latin typeface="Calibri Light" panose="020F0302020204030204" pitchFamily="34" charset="0"/>
                <a:cs typeface="Calibri Light" panose="020F0302020204030204" pitchFamily="34" charset="0"/>
              </a:rPr>
              <a:t>Fetching resources over the network is both slow and expensive: the download may require multiple roundtrips between the client and server, which delays processing and may block rendering of page content, and also incurs data costs for the visitor. All server responses should specify a caching policy to help the client determine if and when it can reuse a previously fetched response.</a:t>
            </a:r>
            <a:endParaRPr lang="en-IN" dirty="0">
              <a:solidFill>
                <a:schemeClr val="bg1"/>
              </a:solidFill>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421469741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14643" y="226367"/>
            <a:ext cx="7924800" cy="461665"/>
          </a:xfrm>
          <a:prstGeom prst="rect">
            <a:avLst/>
          </a:prstGeom>
          <a:noFill/>
        </p:spPr>
        <p:txBody>
          <a:bodyPr wrap="square" rtlCol="0">
            <a:spAutoFit/>
          </a:bodyPr>
          <a:lstStyle/>
          <a:p>
            <a:pPr algn="ctr"/>
            <a:r>
              <a:rPr lang="en-US" sz="2400" b="1" dirty="0" smtClean="0">
                <a:solidFill>
                  <a:schemeClr val="bg1"/>
                </a:solidFill>
                <a:latin typeface="Calibri Light" panose="020F0302020204030204" pitchFamily="34" charset="0"/>
                <a:cs typeface="Calibri Light" panose="020F0302020204030204" pitchFamily="34" charset="0"/>
              </a:rPr>
              <a:t>Recommendations</a:t>
            </a:r>
            <a:endParaRPr lang="en-IN" sz="2400" b="1" dirty="0">
              <a:solidFill>
                <a:schemeClr val="bg1"/>
              </a:solidFill>
              <a:latin typeface="Calibri Light" panose="020F0302020204030204" pitchFamily="34" charset="0"/>
              <a:cs typeface="Calibri Light" panose="020F0302020204030204" pitchFamily="34" charset="0"/>
            </a:endParaRPr>
          </a:p>
        </p:txBody>
      </p:sp>
      <p:sp>
        <p:nvSpPr>
          <p:cNvPr id="6" name="TextBox 5"/>
          <p:cNvSpPr txBox="1"/>
          <p:nvPr/>
        </p:nvSpPr>
        <p:spPr>
          <a:xfrm>
            <a:off x="10551" y="773018"/>
            <a:ext cx="8458200" cy="400110"/>
          </a:xfrm>
          <a:prstGeom prst="rect">
            <a:avLst/>
          </a:prstGeom>
          <a:noFill/>
        </p:spPr>
        <p:txBody>
          <a:bodyPr wrap="square" rtlCol="0">
            <a:spAutoFit/>
          </a:bodyPr>
          <a:lstStyle/>
          <a:p>
            <a:r>
              <a:rPr lang="en-US" sz="2000" b="1" dirty="0" smtClean="0">
                <a:solidFill>
                  <a:schemeClr val="bg1"/>
                </a:solidFill>
                <a:latin typeface="Calibri Light" panose="020F0302020204030204" pitchFamily="34" charset="0"/>
                <a:cs typeface="Calibri Light" panose="020F0302020204030204" pitchFamily="34" charset="0"/>
              </a:rPr>
              <a:t>Compress Images</a:t>
            </a:r>
            <a:endParaRPr lang="en-IN" sz="2000" b="1" dirty="0">
              <a:solidFill>
                <a:schemeClr val="bg1"/>
              </a:solidFill>
              <a:latin typeface="Calibri Light" panose="020F0302020204030204" pitchFamily="34" charset="0"/>
              <a:cs typeface="Calibri Light" panose="020F0302020204030204"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3784601826"/>
              </p:ext>
            </p:extLst>
          </p:nvPr>
        </p:nvGraphicFramePr>
        <p:xfrm>
          <a:off x="33411" y="2963203"/>
          <a:ext cx="9110589" cy="3647576"/>
        </p:xfrm>
        <a:graphic>
          <a:graphicData uri="http://schemas.openxmlformats.org/drawingml/2006/table">
            <a:tbl>
              <a:tblPr firstRow="1" bandRow="1">
                <a:tableStyleId>{5C22544A-7EE6-4342-B048-85BDC9FD1C3A}</a:tableStyleId>
              </a:tblPr>
              <a:tblGrid>
                <a:gridCol w="7053189">
                  <a:extLst>
                    <a:ext uri="{9D8B030D-6E8A-4147-A177-3AD203B41FA5}">
                      <a16:colId xmlns:a16="http://schemas.microsoft.com/office/drawing/2014/main" val="666971168"/>
                    </a:ext>
                  </a:extLst>
                </a:gridCol>
                <a:gridCol w="2057400">
                  <a:extLst>
                    <a:ext uri="{9D8B030D-6E8A-4147-A177-3AD203B41FA5}">
                      <a16:colId xmlns:a16="http://schemas.microsoft.com/office/drawing/2014/main" val="2246869095"/>
                    </a:ext>
                  </a:extLst>
                </a:gridCol>
              </a:tblGrid>
              <a:tr h="356144">
                <a:tc>
                  <a:txBody>
                    <a:bodyPr/>
                    <a:lstStyle/>
                    <a:p>
                      <a:pPr algn="ctr"/>
                      <a:r>
                        <a:rPr lang="en-US" dirty="0" smtClean="0">
                          <a:latin typeface="Calibri Light" panose="020F0302020204030204" pitchFamily="34" charset="0"/>
                          <a:cs typeface="Calibri Light" panose="020F0302020204030204" pitchFamily="34" charset="0"/>
                        </a:rPr>
                        <a:t>URL</a:t>
                      </a:r>
                      <a:endParaRPr lang="en-IN" dirty="0">
                        <a:latin typeface="Calibri Light" panose="020F0302020204030204" pitchFamily="34" charset="0"/>
                        <a:cs typeface="Calibri Light" panose="020F0302020204030204" pitchFamily="34" charset="0"/>
                      </a:endParaRPr>
                    </a:p>
                  </a:txBody>
                  <a:tcPr/>
                </a:tc>
                <a:tc>
                  <a:txBody>
                    <a:bodyPr/>
                    <a:lstStyle/>
                    <a:p>
                      <a:pPr algn="ctr"/>
                      <a:r>
                        <a:rPr lang="en-US" dirty="0" smtClean="0">
                          <a:latin typeface="Calibri Light" panose="020F0302020204030204" pitchFamily="34" charset="0"/>
                          <a:cs typeface="Calibri Light" panose="020F0302020204030204" pitchFamily="34" charset="0"/>
                        </a:rPr>
                        <a:t>Actual,</a:t>
                      </a:r>
                      <a:r>
                        <a:rPr lang="en-US" baseline="0" dirty="0" smtClean="0">
                          <a:latin typeface="Calibri Light" panose="020F0302020204030204" pitchFamily="34" charset="0"/>
                          <a:cs typeface="Calibri Light" panose="020F0302020204030204" pitchFamily="34" charset="0"/>
                        </a:rPr>
                        <a:t>  </a:t>
                      </a:r>
                      <a:r>
                        <a:rPr lang="en-US" dirty="0" smtClean="0">
                          <a:latin typeface="Calibri Light" panose="020F0302020204030204" pitchFamily="34" charset="0"/>
                          <a:cs typeface="Calibri Light" panose="020F0302020204030204" pitchFamily="34" charset="0"/>
                        </a:rPr>
                        <a:t>Compressed</a:t>
                      </a:r>
                      <a:endParaRPr lang="en-IN" dirty="0">
                        <a:latin typeface="Calibri Light" panose="020F0302020204030204" pitchFamily="34" charset="0"/>
                        <a:cs typeface="Calibri Light" panose="020F0302020204030204" pitchFamily="34" charset="0"/>
                      </a:endParaRPr>
                    </a:p>
                  </a:txBody>
                  <a:tcPr/>
                </a:tc>
                <a:extLst>
                  <a:ext uri="{0D108BD9-81ED-4DB2-BD59-A6C34878D82A}">
                    <a16:rowId xmlns:a16="http://schemas.microsoft.com/office/drawing/2014/main" val="3112431347"/>
                  </a:ext>
                </a:extLst>
              </a:tr>
              <a:tr h="812800">
                <a:tc>
                  <a:txBody>
                    <a:bodyPr/>
                    <a:lstStyle/>
                    <a:p>
                      <a:pPr lvl="1" algn="l"/>
                      <a:r>
                        <a:rPr lang="en-IN" sz="1600" dirty="0" smtClean="0">
                          <a:latin typeface="Calibri Light" panose="020F0302020204030204" pitchFamily="34" charset="0"/>
                          <a:cs typeface="Calibri Light" panose="020F0302020204030204" pitchFamily="34" charset="0"/>
                        </a:rPr>
                        <a:t>https://dunkinanytime.coca-cola.com/content/dam/dunkin/2018refresh/dunkinAnytime_home_tile1_bg_mobile.jpg</a:t>
                      </a:r>
                      <a:endParaRPr lang="en-IN" sz="1600" dirty="0">
                        <a:latin typeface="Calibri Light" panose="020F0302020204030204" pitchFamily="34" charset="0"/>
                        <a:cs typeface="Calibri Light" panose="020F0302020204030204" pitchFamily="34" charset="0"/>
                      </a:endParaRPr>
                    </a:p>
                  </a:txBody>
                  <a:tcPr/>
                </a:tc>
                <a:tc>
                  <a:txBody>
                    <a:bodyPr/>
                    <a:lstStyle/>
                    <a:p>
                      <a:pPr algn="ctr"/>
                      <a:r>
                        <a:rPr lang="en-US" sz="1600" dirty="0" smtClean="0">
                          <a:latin typeface="Calibri Light" panose="020F0302020204030204" pitchFamily="34" charset="0"/>
                          <a:cs typeface="Calibri Light" panose="020F0302020204030204" pitchFamily="34" charset="0"/>
                        </a:rPr>
                        <a:t>46.2 KB, 16 KB</a:t>
                      </a:r>
                      <a:endParaRPr lang="en-IN" sz="1600" dirty="0">
                        <a:latin typeface="Calibri Light" panose="020F0302020204030204" pitchFamily="34" charset="0"/>
                        <a:cs typeface="Calibri Light" panose="020F0302020204030204" pitchFamily="34" charset="0"/>
                      </a:endParaRPr>
                    </a:p>
                  </a:txBody>
                  <a:tcPr/>
                </a:tc>
                <a:extLst>
                  <a:ext uri="{0D108BD9-81ED-4DB2-BD59-A6C34878D82A}">
                    <a16:rowId xmlns:a16="http://schemas.microsoft.com/office/drawing/2014/main" val="3407686157"/>
                  </a:ext>
                </a:extLst>
              </a:tr>
              <a:tr h="614714">
                <a:tc>
                  <a:txBody>
                    <a:bodyPr/>
                    <a:lstStyle/>
                    <a:p>
                      <a:pPr lvl="1" algn="l"/>
                      <a:r>
                        <a:rPr lang="en-IN" sz="1600" dirty="0" smtClean="0">
                          <a:latin typeface="Calibri Light" panose="020F0302020204030204" pitchFamily="34" charset="0"/>
                          <a:cs typeface="Calibri Light" panose="020F0302020204030204" pitchFamily="34" charset="0"/>
                        </a:rPr>
                        <a:t>https://dunkinanytime.coca-cola.com/content/dam/peacetea-preview/social-networks/social-icon-twitter.png</a:t>
                      </a:r>
                      <a:endParaRPr lang="en-IN" sz="1600" dirty="0">
                        <a:latin typeface="Calibri Light" panose="020F0302020204030204" pitchFamily="34" charset="0"/>
                        <a:cs typeface="Calibri Light" panose="020F0302020204030204" pitchFamily="34" charset="0"/>
                      </a:endParaRPr>
                    </a:p>
                  </a:txBody>
                  <a:tcPr/>
                </a:tc>
                <a:tc>
                  <a:txBody>
                    <a:bodyPr/>
                    <a:lstStyle/>
                    <a:p>
                      <a:pPr algn="ctr"/>
                      <a:r>
                        <a:rPr lang="en-US" sz="1600" dirty="0" smtClean="0">
                          <a:latin typeface="Calibri Light" panose="020F0302020204030204" pitchFamily="34" charset="0"/>
                          <a:cs typeface="Calibri Light" panose="020F0302020204030204" pitchFamily="34" charset="0"/>
                        </a:rPr>
                        <a:t>8.5 KB, 0.8 KB</a:t>
                      </a:r>
                      <a:endParaRPr lang="en-IN" sz="1600" dirty="0">
                        <a:latin typeface="Calibri Light" panose="020F0302020204030204" pitchFamily="34" charset="0"/>
                        <a:cs typeface="Calibri Light" panose="020F0302020204030204" pitchFamily="34" charset="0"/>
                      </a:endParaRPr>
                    </a:p>
                  </a:txBody>
                  <a:tcPr/>
                </a:tc>
                <a:extLst>
                  <a:ext uri="{0D108BD9-81ED-4DB2-BD59-A6C34878D82A}">
                    <a16:rowId xmlns:a16="http://schemas.microsoft.com/office/drawing/2014/main" val="3604434364"/>
                  </a:ext>
                </a:extLst>
              </a:tr>
              <a:tr h="614714">
                <a:tc>
                  <a:txBody>
                    <a:bodyPr/>
                    <a:lstStyle/>
                    <a:p>
                      <a:pPr lvl="1" algn="l"/>
                      <a:r>
                        <a:rPr lang="en-IN" sz="1600" dirty="0" smtClean="0">
                          <a:latin typeface="Calibri Light" panose="020F0302020204030204" pitchFamily="34" charset="0"/>
                          <a:cs typeface="Calibri Light" panose="020F0302020204030204" pitchFamily="34" charset="0"/>
                        </a:rPr>
                        <a:t>https://dunkinanytime.coca-cola.com/content/dam/peacetea-preview/social-networks/social-icon-youtube.png</a:t>
                      </a:r>
                      <a:endParaRPr lang="en-IN" sz="1600" dirty="0">
                        <a:latin typeface="Calibri Light" panose="020F0302020204030204" pitchFamily="34" charset="0"/>
                        <a:cs typeface="Calibri Light" panose="020F0302020204030204" pitchFamily="34" charset="0"/>
                      </a:endParaRPr>
                    </a:p>
                  </a:txBody>
                  <a:tcPr/>
                </a:tc>
                <a:tc>
                  <a:txBody>
                    <a:bodyPr/>
                    <a:lstStyle/>
                    <a:p>
                      <a:pPr algn="ctr"/>
                      <a:r>
                        <a:rPr lang="en-US" sz="1600" dirty="0" smtClean="0">
                          <a:latin typeface="Calibri Light" panose="020F0302020204030204" pitchFamily="34" charset="0"/>
                          <a:cs typeface="Calibri Light" panose="020F0302020204030204" pitchFamily="34" charset="0"/>
                        </a:rPr>
                        <a:t>8.4 KB,  0.7 K</a:t>
                      </a:r>
                      <a:endParaRPr lang="en-IN" sz="1600" dirty="0">
                        <a:latin typeface="Calibri Light" panose="020F0302020204030204" pitchFamily="34" charset="0"/>
                        <a:cs typeface="Calibri Light" panose="020F0302020204030204" pitchFamily="34" charset="0"/>
                      </a:endParaRPr>
                    </a:p>
                  </a:txBody>
                  <a:tcPr/>
                </a:tc>
                <a:extLst>
                  <a:ext uri="{0D108BD9-81ED-4DB2-BD59-A6C34878D82A}">
                    <a16:rowId xmlns:a16="http://schemas.microsoft.com/office/drawing/2014/main" val="3300812135"/>
                  </a:ext>
                </a:extLst>
              </a:tr>
              <a:tr h="614714">
                <a:tc>
                  <a:txBody>
                    <a:bodyPr/>
                    <a:lstStyle/>
                    <a:p>
                      <a:pPr lvl="1" algn="l"/>
                      <a:r>
                        <a:rPr lang="en-IN" sz="1600" dirty="0" smtClean="0">
                          <a:latin typeface="Calibri Light" panose="020F0302020204030204" pitchFamily="34" charset="0"/>
                          <a:cs typeface="Calibri Light" panose="020F0302020204030204" pitchFamily="34" charset="0"/>
                        </a:rPr>
                        <a:t>https://dunkinanytime.coca-cola.com/content/dam/peacetea-preview/social-networks/social-icon-instagran.png</a:t>
                      </a:r>
                      <a:endParaRPr lang="en-IN" sz="1600" dirty="0">
                        <a:latin typeface="Calibri Light" panose="020F0302020204030204" pitchFamily="34" charset="0"/>
                        <a:cs typeface="Calibri Light" panose="020F0302020204030204" pitchFamily="34" charset="0"/>
                      </a:endParaRPr>
                    </a:p>
                  </a:txBody>
                  <a:tcPr/>
                </a:tc>
                <a:tc>
                  <a:txBody>
                    <a:bodyPr/>
                    <a:lstStyle/>
                    <a:p>
                      <a:pPr algn="ctr"/>
                      <a:r>
                        <a:rPr lang="en-US" sz="1600" dirty="0" smtClean="0">
                          <a:latin typeface="Calibri Light" panose="020F0302020204030204" pitchFamily="34" charset="0"/>
                          <a:cs typeface="Calibri Light" panose="020F0302020204030204" pitchFamily="34" charset="0"/>
                        </a:rPr>
                        <a:t>8.6 KB, 1.0 KB</a:t>
                      </a:r>
                      <a:endParaRPr lang="en-IN" sz="1600" dirty="0">
                        <a:latin typeface="Calibri Light" panose="020F0302020204030204" pitchFamily="34" charset="0"/>
                        <a:cs typeface="Calibri Light" panose="020F0302020204030204" pitchFamily="34" charset="0"/>
                      </a:endParaRPr>
                    </a:p>
                  </a:txBody>
                  <a:tcPr/>
                </a:tc>
                <a:extLst>
                  <a:ext uri="{0D108BD9-81ED-4DB2-BD59-A6C34878D82A}">
                    <a16:rowId xmlns:a16="http://schemas.microsoft.com/office/drawing/2014/main" val="3758563731"/>
                  </a:ext>
                </a:extLst>
              </a:tr>
              <a:tr h="614714">
                <a:tc>
                  <a:txBody>
                    <a:bodyPr/>
                    <a:lstStyle/>
                    <a:p>
                      <a:pPr lvl="1" algn="l"/>
                      <a:r>
                        <a:rPr lang="en-IN" sz="1600" dirty="0" smtClean="0">
                          <a:latin typeface="Calibri Light" panose="020F0302020204030204" pitchFamily="34" charset="0"/>
                          <a:cs typeface="Calibri Light" panose="020F0302020204030204" pitchFamily="34" charset="0"/>
                        </a:rPr>
                        <a:t>https://dunkinanytime.coca-cola.com/content/dam/peacetea-preview/social-networks/social-icon-facebook.png</a:t>
                      </a:r>
                      <a:endParaRPr lang="en-IN" sz="1600" dirty="0">
                        <a:latin typeface="Calibri Light" panose="020F0302020204030204" pitchFamily="34" charset="0"/>
                        <a:cs typeface="Calibri Light" panose="020F0302020204030204" pitchFamily="34" charset="0"/>
                      </a:endParaRPr>
                    </a:p>
                  </a:txBody>
                  <a:tcPr/>
                </a:tc>
                <a:tc>
                  <a:txBody>
                    <a:bodyPr/>
                    <a:lstStyle/>
                    <a:p>
                      <a:pPr algn="ctr"/>
                      <a:r>
                        <a:rPr lang="en-US" sz="1600" dirty="0" smtClean="0">
                          <a:latin typeface="Calibri Light" panose="020F0302020204030204" pitchFamily="34" charset="0"/>
                          <a:cs typeface="Calibri Light" panose="020F0302020204030204" pitchFamily="34" charset="0"/>
                        </a:rPr>
                        <a:t>5.7 KB, 0.7 KB</a:t>
                      </a:r>
                      <a:endParaRPr lang="en-IN" sz="1600" dirty="0">
                        <a:latin typeface="Calibri Light" panose="020F0302020204030204" pitchFamily="34" charset="0"/>
                        <a:cs typeface="Calibri Light" panose="020F0302020204030204" pitchFamily="34" charset="0"/>
                      </a:endParaRPr>
                    </a:p>
                  </a:txBody>
                  <a:tcPr/>
                </a:tc>
                <a:extLst>
                  <a:ext uri="{0D108BD9-81ED-4DB2-BD59-A6C34878D82A}">
                    <a16:rowId xmlns:a16="http://schemas.microsoft.com/office/drawing/2014/main" val="4070512420"/>
                  </a:ext>
                </a:extLst>
              </a:tr>
            </a:tbl>
          </a:graphicData>
        </a:graphic>
      </p:graphicFrame>
      <p:sp>
        <p:nvSpPr>
          <p:cNvPr id="8" name="Rectangle 7"/>
          <p:cNvSpPr/>
          <p:nvPr/>
        </p:nvSpPr>
        <p:spPr>
          <a:xfrm>
            <a:off x="33411" y="1191002"/>
            <a:ext cx="8958189" cy="1754326"/>
          </a:xfrm>
          <a:prstGeom prst="rect">
            <a:avLst/>
          </a:prstGeom>
        </p:spPr>
        <p:txBody>
          <a:bodyPr wrap="square">
            <a:spAutoFit/>
          </a:bodyPr>
          <a:lstStyle/>
          <a:p>
            <a:r>
              <a:rPr lang="en-US" dirty="0">
                <a:solidFill>
                  <a:schemeClr val="bg1"/>
                </a:solidFill>
                <a:latin typeface="Calibri Light" panose="020F0302020204030204" pitchFamily="34" charset="0"/>
                <a:cs typeface="Calibri Light" panose="020F0302020204030204" pitchFamily="34" charset="0"/>
              </a:rPr>
              <a:t>This rule triggers when </a:t>
            </a:r>
            <a:r>
              <a:rPr lang="en-US" dirty="0" smtClean="0">
                <a:solidFill>
                  <a:schemeClr val="bg1"/>
                </a:solidFill>
                <a:latin typeface="Calibri Light" panose="020F0302020204030204" pitchFamily="34" charset="0"/>
                <a:cs typeface="Calibri Light" panose="020F0302020204030204" pitchFamily="34" charset="0"/>
              </a:rPr>
              <a:t>the </a:t>
            </a:r>
            <a:r>
              <a:rPr lang="en-US" dirty="0">
                <a:solidFill>
                  <a:schemeClr val="bg1"/>
                </a:solidFill>
                <a:latin typeface="Calibri Light" panose="020F0302020204030204" pitchFamily="34" charset="0"/>
                <a:cs typeface="Calibri Light" panose="020F0302020204030204" pitchFamily="34" charset="0"/>
              </a:rPr>
              <a:t>images on the page can be optimized to reduce their </a:t>
            </a:r>
            <a:r>
              <a:rPr lang="en-US" dirty="0" smtClean="0">
                <a:solidFill>
                  <a:schemeClr val="bg1"/>
                </a:solidFill>
                <a:latin typeface="Calibri Light" panose="020F0302020204030204" pitchFamily="34" charset="0"/>
                <a:cs typeface="Calibri Light" panose="020F0302020204030204" pitchFamily="34" charset="0"/>
              </a:rPr>
              <a:t>file size </a:t>
            </a:r>
            <a:r>
              <a:rPr lang="en-US" dirty="0">
                <a:solidFill>
                  <a:schemeClr val="bg1"/>
                </a:solidFill>
                <a:latin typeface="Calibri Light" panose="020F0302020204030204" pitchFamily="34" charset="0"/>
                <a:cs typeface="Calibri Light" panose="020F0302020204030204" pitchFamily="34" charset="0"/>
              </a:rPr>
              <a:t>without significantly impacting their visual quality</a:t>
            </a:r>
            <a:r>
              <a:rPr lang="en-US" dirty="0" smtClean="0">
                <a:solidFill>
                  <a:schemeClr val="bg1"/>
                </a:solidFill>
                <a:latin typeface="Calibri Light" panose="020F0302020204030204" pitchFamily="34" charset="0"/>
                <a:cs typeface="Calibri Light" panose="020F0302020204030204" pitchFamily="34" charset="0"/>
              </a:rPr>
              <a:t>. Images </a:t>
            </a:r>
            <a:r>
              <a:rPr lang="en-US" dirty="0">
                <a:solidFill>
                  <a:schemeClr val="bg1"/>
                </a:solidFill>
                <a:latin typeface="Calibri Light" panose="020F0302020204030204" pitchFamily="34" charset="0"/>
                <a:cs typeface="Calibri Light" panose="020F0302020204030204" pitchFamily="34" charset="0"/>
              </a:rPr>
              <a:t>often account for most of the downloaded bytes on a page. As a result, optimizing images can often yield some of the largest byte savings and performance improvements: the fewer bytes the browser has to download, the less competition there is for the client's bandwidth and the faster the browser can download and render content on the screen.</a:t>
            </a:r>
            <a:endParaRPr lang="en-IN" dirty="0">
              <a:solidFill>
                <a:schemeClr val="bg1"/>
              </a:solidFill>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411481736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14643" y="226367"/>
            <a:ext cx="7924800" cy="461665"/>
          </a:xfrm>
          <a:prstGeom prst="rect">
            <a:avLst/>
          </a:prstGeom>
          <a:noFill/>
        </p:spPr>
        <p:txBody>
          <a:bodyPr wrap="square" rtlCol="0">
            <a:spAutoFit/>
          </a:bodyPr>
          <a:lstStyle/>
          <a:p>
            <a:pPr algn="ctr"/>
            <a:r>
              <a:rPr lang="en-US" sz="2400" b="1" dirty="0" smtClean="0">
                <a:solidFill>
                  <a:schemeClr val="bg1"/>
                </a:solidFill>
                <a:latin typeface="Calibri Light" panose="020F0302020204030204" pitchFamily="34" charset="0"/>
                <a:cs typeface="Calibri Light" panose="020F0302020204030204" pitchFamily="34" charset="0"/>
              </a:rPr>
              <a:t>Recommendations</a:t>
            </a:r>
            <a:endParaRPr lang="en-IN" sz="2400" b="1" dirty="0">
              <a:solidFill>
                <a:schemeClr val="bg1"/>
              </a:solidFill>
              <a:latin typeface="Calibri Light" panose="020F0302020204030204" pitchFamily="34" charset="0"/>
              <a:cs typeface="Calibri Light" panose="020F0302020204030204" pitchFamily="34" charset="0"/>
            </a:endParaRPr>
          </a:p>
        </p:txBody>
      </p:sp>
      <p:sp>
        <p:nvSpPr>
          <p:cNvPr id="6" name="TextBox 5"/>
          <p:cNvSpPr txBox="1"/>
          <p:nvPr/>
        </p:nvSpPr>
        <p:spPr>
          <a:xfrm>
            <a:off x="3514" y="853942"/>
            <a:ext cx="8424205" cy="369332"/>
          </a:xfrm>
          <a:prstGeom prst="rect">
            <a:avLst/>
          </a:prstGeom>
          <a:noFill/>
        </p:spPr>
        <p:txBody>
          <a:bodyPr wrap="square" rtlCol="0">
            <a:spAutoFit/>
          </a:bodyPr>
          <a:lstStyle/>
          <a:p>
            <a:r>
              <a:rPr lang="en-US" b="1" dirty="0" smtClean="0">
                <a:solidFill>
                  <a:schemeClr val="bg1"/>
                </a:solidFill>
                <a:latin typeface="Calibri Light" panose="020F0302020204030204" pitchFamily="34" charset="0"/>
                <a:cs typeface="Calibri Light" panose="020F0302020204030204" pitchFamily="34" charset="0"/>
              </a:rPr>
              <a:t>Remove Unused Code</a:t>
            </a:r>
            <a:endParaRPr lang="en-IN" b="1" dirty="0">
              <a:solidFill>
                <a:schemeClr val="bg1"/>
              </a:solidFill>
              <a:latin typeface="Calibri Light" panose="020F0302020204030204" pitchFamily="34" charset="0"/>
              <a:cs typeface="Calibri Light" panose="020F0302020204030204" pitchFamily="34" charset="0"/>
            </a:endParaRPr>
          </a:p>
        </p:txBody>
      </p:sp>
      <p:pic>
        <p:nvPicPr>
          <p:cNvPr id="8" name="Picture 7"/>
          <p:cNvPicPr>
            <a:picLocks noChangeAspect="1"/>
          </p:cNvPicPr>
          <p:nvPr/>
        </p:nvPicPr>
        <p:blipFill>
          <a:blip r:embed="rId2"/>
          <a:stretch>
            <a:fillRect/>
          </a:stretch>
        </p:blipFill>
        <p:spPr>
          <a:xfrm>
            <a:off x="60443" y="2362200"/>
            <a:ext cx="9007357" cy="1828800"/>
          </a:xfrm>
          <a:prstGeom prst="rect">
            <a:avLst/>
          </a:prstGeom>
        </p:spPr>
      </p:pic>
      <p:sp>
        <p:nvSpPr>
          <p:cNvPr id="3" name="Rectangle 2"/>
          <p:cNvSpPr/>
          <p:nvPr/>
        </p:nvSpPr>
        <p:spPr>
          <a:xfrm>
            <a:off x="3515" y="1336569"/>
            <a:ext cx="9007357" cy="646331"/>
          </a:xfrm>
          <a:prstGeom prst="rect">
            <a:avLst/>
          </a:prstGeom>
        </p:spPr>
        <p:txBody>
          <a:bodyPr wrap="square">
            <a:spAutoFit/>
          </a:bodyPr>
          <a:lstStyle/>
          <a:p>
            <a:r>
              <a:rPr lang="en-US" b="1" dirty="0" smtClean="0">
                <a:solidFill>
                  <a:schemeClr val="bg1"/>
                </a:solidFill>
                <a:latin typeface="Calibri Light" panose="020F0302020204030204" pitchFamily="34" charset="0"/>
                <a:cs typeface="Calibri Light" panose="020F0302020204030204" pitchFamily="34" charset="0"/>
              </a:rPr>
              <a:t>Tool</a:t>
            </a:r>
            <a:r>
              <a:rPr lang="en-US" dirty="0" smtClean="0">
                <a:solidFill>
                  <a:schemeClr val="bg1"/>
                </a:solidFill>
                <a:latin typeface="Calibri Light" panose="020F0302020204030204" pitchFamily="34" charset="0"/>
                <a:cs typeface="Calibri Light" panose="020F0302020204030204" pitchFamily="34" charset="0"/>
              </a:rPr>
              <a:t>: Chrome Coverage Tab. </a:t>
            </a:r>
          </a:p>
          <a:p>
            <a:r>
              <a:rPr lang="en-US" dirty="0" smtClean="0">
                <a:solidFill>
                  <a:schemeClr val="bg1"/>
                </a:solidFill>
                <a:latin typeface="Calibri Light" panose="020F0302020204030204" pitchFamily="34" charset="0"/>
                <a:cs typeface="Calibri Light" panose="020F0302020204030204" pitchFamily="34" charset="0"/>
              </a:rPr>
              <a:t>There are almost 75 to 97% unused bytes in JS and CSS codes. </a:t>
            </a:r>
            <a:endParaRPr lang="en-IN" dirty="0">
              <a:solidFill>
                <a:schemeClr val="bg1"/>
              </a:solidFill>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37713935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9144000" cy="6858000"/>
          </a:xfrm>
          <a:prstGeom prst="rect">
            <a:avLst/>
          </a:prstGeom>
        </p:spPr>
      </p:pic>
      <p:sp>
        <p:nvSpPr>
          <p:cNvPr id="6" name="Rectangle 5"/>
          <p:cNvSpPr/>
          <p:nvPr/>
        </p:nvSpPr>
        <p:spPr>
          <a:xfrm>
            <a:off x="0" y="946121"/>
            <a:ext cx="9144000" cy="5909310"/>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smtClean="0">
                <a:solidFill>
                  <a:schemeClr val="bg1"/>
                </a:solidFill>
                <a:latin typeface="Calibri Light" panose="020F0302020204030204" pitchFamily="34" charset="0"/>
                <a:cs typeface="Calibri Light" panose="020F0302020204030204" pitchFamily="34" charset="0"/>
              </a:rPr>
              <a:t>The </a:t>
            </a:r>
            <a:r>
              <a:rPr lang="en-US" b="1" dirty="0">
                <a:solidFill>
                  <a:schemeClr val="bg1"/>
                </a:solidFill>
                <a:latin typeface="Calibri Light" panose="020F0302020204030204" pitchFamily="34" charset="0"/>
                <a:cs typeface="Calibri Light" panose="020F0302020204030204" pitchFamily="34" charset="0"/>
              </a:rPr>
              <a:t>First Contentful Paint </a:t>
            </a:r>
            <a:r>
              <a:rPr lang="en-US" dirty="0">
                <a:solidFill>
                  <a:schemeClr val="bg1"/>
                </a:solidFill>
                <a:latin typeface="Calibri Light" panose="020F0302020204030204" pitchFamily="34" charset="0"/>
                <a:cs typeface="Calibri Light" panose="020F0302020204030204" pitchFamily="34" charset="0"/>
              </a:rPr>
              <a:t>(FCP) metric measures the time from when the page starts loading to when any part of the page's content is rendered on the screen. For this metric, "content" refers to </a:t>
            </a:r>
            <a:r>
              <a:rPr lang="en-US" dirty="0" smtClean="0">
                <a:solidFill>
                  <a:schemeClr val="bg1"/>
                </a:solidFill>
                <a:latin typeface="Calibri Light" panose="020F0302020204030204" pitchFamily="34" charset="0"/>
                <a:cs typeface="Calibri Light" panose="020F0302020204030204" pitchFamily="34" charset="0"/>
              </a:rPr>
              <a:t>any web elements.</a:t>
            </a:r>
            <a:endParaRPr lang="en-US" dirty="0">
              <a:solidFill>
                <a:schemeClr val="bg1"/>
              </a:solidFill>
              <a:latin typeface="Calibri Light" panose="020F0302020204030204" pitchFamily="34" charset="0"/>
              <a:cs typeface="Calibri Light" panose="020F0302020204030204" pitchFamily="34" charset="0"/>
            </a:endParaRPr>
          </a:p>
          <a:p>
            <a:pPr marL="285750" indent="-285750">
              <a:lnSpc>
                <a:spcPct val="150000"/>
              </a:lnSpc>
              <a:buFont typeface="Arial" panose="020B0604020202020204" pitchFamily="34" charset="0"/>
              <a:buChar char="•"/>
            </a:pPr>
            <a:r>
              <a:rPr lang="en-US" b="1" dirty="0">
                <a:solidFill>
                  <a:schemeClr val="bg1"/>
                </a:solidFill>
                <a:latin typeface="Calibri Light" panose="020F0302020204030204" pitchFamily="34" charset="0"/>
                <a:cs typeface="Calibri Light" panose="020F0302020204030204" pitchFamily="34" charset="0"/>
              </a:rPr>
              <a:t>Largest Contentful Paint </a:t>
            </a:r>
            <a:r>
              <a:rPr lang="en-US" dirty="0">
                <a:solidFill>
                  <a:schemeClr val="bg1"/>
                </a:solidFill>
                <a:latin typeface="Calibri Light" panose="020F0302020204030204" pitchFamily="34" charset="0"/>
                <a:cs typeface="Calibri Light" panose="020F0302020204030204" pitchFamily="34" charset="0"/>
              </a:rPr>
              <a:t>(LCP) is an user-centric metric for measuring perceived load speed because it marks the point in the page load timeline when the page's main content has likely loaded—a fast LCP helps reassure the user that the page is useful. It reports the render time of the largest image or text block visible within the viewport.</a:t>
            </a:r>
          </a:p>
          <a:p>
            <a:pPr marL="285750" lvl="1" indent="-285750">
              <a:lnSpc>
                <a:spcPct val="150000"/>
              </a:lnSpc>
              <a:buFont typeface="Arial" panose="020B0604020202020204" pitchFamily="34" charset="0"/>
              <a:buChar char="•"/>
            </a:pPr>
            <a:r>
              <a:rPr lang="en-US" b="1" dirty="0">
                <a:solidFill>
                  <a:schemeClr val="bg1"/>
                </a:solidFill>
                <a:latin typeface="Calibri Light" panose="020F0302020204030204" pitchFamily="34" charset="0"/>
                <a:cs typeface="Calibri Light" panose="020F0302020204030204" pitchFamily="34" charset="0"/>
              </a:rPr>
              <a:t>The Speed Index </a:t>
            </a:r>
            <a:r>
              <a:rPr lang="en-US" dirty="0">
                <a:solidFill>
                  <a:schemeClr val="bg1"/>
                </a:solidFill>
                <a:latin typeface="Calibri Light" panose="020F0302020204030204" pitchFamily="34" charset="0"/>
                <a:cs typeface="Calibri Light" panose="020F0302020204030204" pitchFamily="34" charset="0"/>
              </a:rPr>
              <a:t>is the average time at which visible parts of the page are displayed.  It is expressed in milliseconds and dependent on size of the view port.  It measures how quickly the page contents are visually populated.</a:t>
            </a:r>
          </a:p>
          <a:p>
            <a:pPr marL="285750" indent="-285750">
              <a:lnSpc>
                <a:spcPct val="150000"/>
              </a:lnSpc>
              <a:spcBef>
                <a:spcPts val="0"/>
              </a:spcBef>
              <a:buFont typeface="Arial" panose="020B0604020202020204" pitchFamily="34" charset="0"/>
              <a:buChar char="•"/>
            </a:pPr>
            <a:r>
              <a:rPr lang="en-US" dirty="0">
                <a:solidFill>
                  <a:schemeClr val="bg1"/>
                </a:solidFill>
                <a:latin typeface="Calibri Light" panose="020F0302020204030204" pitchFamily="34" charset="0"/>
                <a:cs typeface="Calibri Light" panose="020F0302020204030204" pitchFamily="34" charset="0"/>
              </a:rPr>
              <a:t>The </a:t>
            </a:r>
            <a:r>
              <a:rPr lang="en-US" b="1" dirty="0">
                <a:solidFill>
                  <a:schemeClr val="bg1"/>
                </a:solidFill>
                <a:latin typeface="Calibri Light" panose="020F0302020204030204" pitchFamily="34" charset="0"/>
                <a:cs typeface="Calibri Light" panose="020F0302020204030204" pitchFamily="34" charset="0"/>
              </a:rPr>
              <a:t>DOM Content Loaded </a:t>
            </a:r>
            <a:r>
              <a:rPr lang="en-US" dirty="0">
                <a:solidFill>
                  <a:schemeClr val="bg1"/>
                </a:solidFill>
                <a:latin typeface="Calibri Light" panose="020F0302020204030204" pitchFamily="34" charset="0"/>
                <a:cs typeface="Calibri Light" panose="020F0302020204030204" pitchFamily="34" charset="0"/>
              </a:rPr>
              <a:t>event fires when the initial HTML document has been completely loaded and parsed, without waiting for stylesheets, images, and sub frames to finish loading</a:t>
            </a:r>
            <a:r>
              <a:rPr lang="en-US" dirty="0" smtClean="0">
                <a:solidFill>
                  <a:schemeClr val="bg1"/>
                </a:solidFill>
                <a:latin typeface="Calibri Light" panose="020F0302020204030204" pitchFamily="34" charset="0"/>
                <a:cs typeface="Calibri Light" panose="020F0302020204030204" pitchFamily="34" charset="0"/>
              </a:rPr>
              <a:t>.</a:t>
            </a:r>
          </a:p>
          <a:p>
            <a:pPr marL="285750" indent="-285750">
              <a:lnSpc>
                <a:spcPct val="150000"/>
              </a:lnSpc>
              <a:spcBef>
                <a:spcPts val="0"/>
              </a:spcBef>
              <a:buFont typeface="Arial" panose="020B0604020202020204" pitchFamily="34" charset="0"/>
              <a:buChar char="•"/>
            </a:pPr>
            <a:r>
              <a:rPr lang="en-US" dirty="0" smtClean="0">
                <a:solidFill>
                  <a:schemeClr val="bg1"/>
                </a:solidFill>
                <a:latin typeface="Calibri Light" panose="020F0302020204030204" pitchFamily="34" charset="0"/>
                <a:cs typeface="Calibri Light" panose="020F0302020204030204" pitchFamily="34" charset="0"/>
              </a:rPr>
              <a:t>The</a:t>
            </a:r>
            <a:r>
              <a:rPr lang="en-US" b="1" dirty="0" smtClean="0">
                <a:solidFill>
                  <a:schemeClr val="bg1"/>
                </a:solidFill>
                <a:latin typeface="Calibri Light" panose="020F0302020204030204" pitchFamily="34" charset="0"/>
                <a:cs typeface="Calibri Light" panose="020F0302020204030204" pitchFamily="34" charset="0"/>
              </a:rPr>
              <a:t> Fully Loaded Time </a:t>
            </a:r>
            <a:r>
              <a:rPr lang="en-US" dirty="0">
                <a:solidFill>
                  <a:schemeClr val="bg1"/>
                </a:solidFill>
                <a:latin typeface="Calibri Light" panose="020F0302020204030204" pitchFamily="34" charset="0"/>
                <a:cs typeface="Calibri Light" panose="020F0302020204030204" pitchFamily="34" charset="0"/>
              </a:rPr>
              <a:t>is the point after the Onload event fires and there has been no network activity for 2 seconds</a:t>
            </a:r>
            <a:r>
              <a:rPr lang="en-US" dirty="0" smtClean="0">
                <a:solidFill>
                  <a:schemeClr val="bg1"/>
                </a:solidFill>
                <a:latin typeface="Calibri Light" panose="020F0302020204030204" pitchFamily="34" charset="0"/>
                <a:cs typeface="Calibri Light" panose="020F0302020204030204" pitchFamily="34" charset="0"/>
              </a:rPr>
              <a:t>.</a:t>
            </a:r>
            <a:endParaRPr lang="en-IN" dirty="0">
              <a:solidFill>
                <a:schemeClr val="bg1"/>
              </a:solidFill>
              <a:latin typeface="Calibri Light" panose="020F0302020204030204" pitchFamily="34" charset="0"/>
              <a:cs typeface="Calibri Light" panose="020F0302020204030204" pitchFamily="34" charset="0"/>
            </a:endParaRPr>
          </a:p>
        </p:txBody>
      </p:sp>
      <p:sp>
        <p:nvSpPr>
          <p:cNvPr id="7" name="TextBox 6"/>
          <p:cNvSpPr txBox="1"/>
          <p:nvPr/>
        </p:nvSpPr>
        <p:spPr>
          <a:xfrm>
            <a:off x="1981200" y="304800"/>
            <a:ext cx="4648200" cy="461665"/>
          </a:xfrm>
          <a:prstGeom prst="rect">
            <a:avLst/>
          </a:prstGeom>
          <a:noFill/>
        </p:spPr>
        <p:txBody>
          <a:bodyPr wrap="square" rtlCol="0">
            <a:spAutoFit/>
          </a:bodyPr>
          <a:lstStyle/>
          <a:p>
            <a:pPr algn="ctr"/>
            <a:r>
              <a:rPr lang="en-US" sz="2400" b="1" dirty="0" smtClean="0">
                <a:solidFill>
                  <a:schemeClr val="bg1"/>
                </a:solidFill>
                <a:latin typeface="Calibri Light" panose="020F0302020204030204" pitchFamily="34" charset="0"/>
                <a:cs typeface="Calibri Light" panose="020F0302020204030204" pitchFamily="34" charset="0"/>
              </a:rPr>
              <a:t>Terminologies</a:t>
            </a:r>
            <a:endParaRPr lang="en-IN" sz="2400" b="1" dirty="0">
              <a:solidFill>
                <a:schemeClr val="bg1"/>
              </a:solidFill>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27498242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14643" y="226367"/>
            <a:ext cx="7924800" cy="461665"/>
          </a:xfrm>
          <a:prstGeom prst="rect">
            <a:avLst/>
          </a:prstGeom>
          <a:noFill/>
        </p:spPr>
        <p:txBody>
          <a:bodyPr wrap="square" rtlCol="0">
            <a:spAutoFit/>
          </a:bodyPr>
          <a:lstStyle/>
          <a:p>
            <a:pPr algn="ctr"/>
            <a:r>
              <a:rPr lang="en-US" sz="2400" b="1" dirty="0" smtClean="0">
                <a:solidFill>
                  <a:schemeClr val="bg1"/>
                </a:solidFill>
                <a:latin typeface="Calibri Light" panose="020F0302020204030204" pitchFamily="34" charset="0"/>
                <a:cs typeface="Calibri Light" panose="020F0302020204030204" pitchFamily="34" charset="0"/>
              </a:rPr>
              <a:t>Recommendations</a:t>
            </a:r>
            <a:endParaRPr lang="en-IN" sz="2400" b="1" dirty="0">
              <a:solidFill>
                <a:schemeClr val="bg1"/>
              </a:solidFill>
              <a:latin typeface="Calibri Light" panose="020F0302020204030204" pitchFamily="34" charset="0"/>
              <a:cs typeface="Calibri Light" panose="020F0302020204030204" pitchFamily="34" charset="0"/>
            </a:endParaRPr>
          </a:p>
        </p:txBody>
      </p:sp>
      <p:sp>
        <p:nvSpPr>
          <p:cNvPr id="6" name="TextBox 5"/>
          <p:cNvSpPr txBox="1"/>
          <p:nvPr/>
        </p:nvSpPr>
        <p:spPr>
          <a:xfrm>
            <a:off x="-30480" y="853942"/>
            <a:ext cx="8458200" cy="369332"/>
          </a:xfrm>
          <a:prstGeom prst="rect">
            <a:avLst/>
          </a:prstGeom>
          <a:noFill/>
        </p:spPr>
        <p:txBody>
          <a:bodyPr wrap="square" rtlCol="0">
            <a:spAutoFit/>
          </a:bodyPr>
          <a:lstStyle/>
          <a:p>
            <a:r>
              <a:rPr lang="en-US" b="1" dirty="0" smtClean="0">
                <a:solidFill>
                  <a:schemeClr val="bg1"/>
                </a:solidFill>
                <a:latin typeface="Calibri Light" panose="020F0302020204030204" pitchFamily="34" charset="0"/>
                <a:cs typeface="Calibri Light" panose="020F0302020204030204" pitchFamily="34" charset="0"/>
              </a:rPr>
              <a:t>Remove Unused Code</a:t>
            </a:r>
            <a:endParaRPr lang="en-IN" b="1" dirty="0">
              <a:solidFill>
                <a:schemeClr val="bg1"/>
              </a:solidFill>
              <a:latin typeface="Calibri Light" panose="020F0302020204030204" pitchFamily="34" charset="0"/>
              <a:cs typeface="Calibri Light" panose="020F0302020204030204" pitchFamily="34" charset="0"/>
            </a:endParaRPr>
          </a:p>
        </p:txBody>
      </p:sp>
      <p:sp>
        <p:nvSpPr>
          <p:cNvPr id="3" name="Rectangle 2"/>
          <p:cNvSpPr/>
          <p:nvPr/>
        </p:nvSpPr>
        <p:spPr>
          <a:xfrm>
            <a:off x="3515" y="1336569"/>
            <a:ext cx="9007357" cy="369332"/>
          </a:xfrm>
          <a:prstGeom prst="rect">
            <a:avLst/>
          </a:prstGeom>
        </p:spPr>
        <p:txBody>
          <a:bodyPr wrap="square">
            <a:spAutoFit/>
          </a:bodyPr>
          <a:lstStyle/>
          <a:p>
            <a:r>
              <a:rPr lang="en-US" dirty="0">
                <a:solidFill>
                  <a:schemeClr val="bg1"/>
                </a:solidFill>
                <a:latin typeface="Calibri Light" panose="020F0302020204030204" pitchFamily="34" charset="0"/>
                <a:cs typeface="Calibri Light" panose="020F0302020204030204" pitchFamily="34" charset="0"/>
              </a:rPr>
              <a:t>Consider removing JavaScript that is not used to reduce the page weight and load time.</a:t>
            </a:r>
            <a:endParaRPr lang="en-IN" dirty="0">
              <a:solidFill>
                <a:schemeClr val="bg1"/>
              </a:solidFill>
              <a:latin typeface="Calibri Light" panose="020F0302020204030204" pitchFamily="34" charset="0"/>
              <a:cs typeface="Calibri Light" panose="020F030202020403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704808908"/>
              </p:ext>
            </p:extLst>
          </p:nvPr>
        </p:nvGraphicFramePr>
        <p:xfrm>
          <a:off x="3515" y="2057400"/>
          <a:ext cx="9140485" cy="4038600"/>
        </p:xfrm>
        <a:graphic>
          <a:graphicData uri="http://schemas.openxmlformats.org/drawingml/2006/table">
            <a:tbl>
              <a:tblPr firstRow="1" bandRow="1">
                <a:tableStyleId>{5C22544A-7EE6-4342-B048-85BDC9FD1C3A}</a:tableStyleId>
              </a:tblPr>
              <a:tblGrid>
                <a:gridCol w="7768885">
                  <a:extLst>
                    <a:ext uri="{9D8B030D-6E8A-4147-A177-3AD203B41FA5}">
                      <a16:colId xmlns:a16="http://schemas.microsoft.com/office/drawing/2014/main" val="2542530336"/>
                    </a:ext>
                  </a:extLst>
                </a:gridCol>
                <a:gridCol w="1371600">
                  <a:extLst>
                    <a:ext uri="{9D8B030D-6E8A-4147-A177-3AD203B41FA5}">
                      <a16:colId xmlns:a16="http://schemas.microsoft.com/office/drawing/2014/main" val="3669688853"/>
                    </a:ext>
                  </a:extLst>
                </a:gridCol>
              </a:tblGrid>
              <a:tr h="370840">
                <a:tc>
                  <a:txBody>
                    <a:bodyPr/>
                    <a:lstStyle/>
                    <a:p>
                      <a:pPr algn="ctr"/>
                      <a:r>
                        <a:rPr lang="en-US" dirty="0" smtClean="0">
                          <a:latin typeface="Calibri Light" panose="020F0302020204030204" pitchFamily="34" charset="0"/>
                          <a:cs typeface="Calibri Light" panose="020F0302020204030204" pitchFamily="34" charset="0"/>
                        </a:rPr>
                        <a:t>URL</a:t>
                      </a:r>
                      <a:endParaRPr lang="en-IN" dirty="0">
                        <a:latin typeface="Calibri Light" panose="020F0302020204030204" pitchFamily="34" charset="0"/>
                        <a:cs typeface="Calibri Light" panose="020F0302020204030204" pitchFamily="34" charset="0"/>
                      </a:endParaRPr>
                    </a:p>
                  </a:txBody>
                  <a:tcPr/>
                </a:tc>
                <a:tc>
                  <a:txBody>
                    <a:bodyPr/>
                    <a:lstStyle/>
                    <a:p>
                      <a:r>
                        <a:rPr lang="en-US" dirty="0" smtClean="0">
                          <a:latin typeface="Calibri Light" panose="020F0302020204030204" pitchFamily="34" charset="0"/>
                          <a:cs typeface="Calibri Light" panose="020F0302020204030204" pitchFamily="34" charset="0"/>
                        </a:rPr>
                        <a:t>Transfer</a:t>
                      </a:r>
                      <a:r>
                        <a:rPr lang="en-US" baseline="0" dirty="0" smtClean="0">
                          <a:latin typeface="Calibri Light" panose="020F0302020204030204" pitchFamily="34" charset="0"/>
                          <a:cs typeface="Calibri Light" panose="020F0302020204030204" pitchFamily="34" charset="0"/>
                        </a:rPr>
                        <a:t> Size</a:t>
                      </a:r>
                      <a:endParaRPr lang="en-IN" dirty="0">
                        <a:latin typeface="Calibri Light" panose="020F0302020204030204" pitchFamily="34" charset="0"/>
                        <a:cs typeface="Calibri Light" panose="020F0302020204030204" pitchFamily="34" charset="0"/>
                      </a:endParaRPr>
                    </a:p>
                  </a:txBody>
                  <a:tcPr/>
                </a:tc>
                <a:extLst>
                  <a:ext uri="{0D108BD9-81ED-4DB2-BD59-A6C34878D82A}">
                    <a16:rowId xmlns:a16="http://schemas.microsoft.com/office/drawing/2014/main" val="4144924532"/>
                  </a:ext>
                </a:extLst>
              </a:tr>
              <a:tr h="370840">
                <a:tc>
                  <a:txBody>
                    <a:bodyPr/>
                    <a:lstStyle/>
                    <a:p>
                      <a:pPr lvl="1" algn="l" fontAlgn="t"/>
                      <a:r>
                        <a:rPr lang="en-IN" sz="1600" b="0" i="0" u="none" strike="noStrike" dirty="0">
                          <a:solidFill>
                            <a:schemeClr val="bg1"/>
                          </a:solidFill>
                          <a:effectLst/>
                          <a:latin typeface="Calibri Light" panose="020F0302020204030204" pitchFamily="34" charset="0"/>
                          <a:cs typeface="Calibri Light" panose="020F0302020204030204" pitchFamily="34" charset="0"/>
                        </a:rPr>
                        <a:t>https://dunkinanytime.coca-cola.com/etc/clientlibs/brandscom/brandscom-components.min.8ae31738bac67b409f86dbeffb4bd29e.js</a:t>
                      </a:r>
                    </a:p>
                  </a:txBody>
                  <a:tcPr marL="0" marR="0" marT="0" marB="0"/>
                </a:tc>
                <a:tc>
                  <a:txBody>
                    <a:bodyPr/>
                    <a:lstStyle/>
                    <a:p>
                      <a:pPr algn="ctr" fontAlgn="t"/>
                      <a:r>
                        <a:rPr lang="en-IN" sz="1600" b="0" i="0" u="none" strike="noStrike" dirty="0">
                          <a:solidFill>
                            <a:srgbClr val="2E3234"/>
                          </a:solidFill>
                          <a:effectLst/>
                          <a:latin typeface="Calibri Light" panose="020F0302020204030204" pitchFamily="34" charset="0"/>
                          <a:cs typeface="Calibri Light" panose="020F0302020204030204" pitchFamily="34" charset="0"/>
                        </a:rPr>
                        <a:t>183.1 KB</a:t>
                      </a:r>
                    </a:p>
                  </a:txBody>
                  <a:tcPr marL="0" marR="0" marT="0" marB="0"/>
                </a:tc>
                <a:extLst>
                  <a:ext uri="{0D108BD9-81ED-4DB2-BD59-A6C34878D82A}">
                    <a16:rowId xmlns:a16="http://schemas.microsoft.com/office/drawing/2014/main" val="3208277316"/>
                  </a:ext>
                </a:extLst>
              </a:tr>
              <a:tr h="370840">
                <a:tc>
                  <a:txBody>
                    <a:bodyPr/>
                    <a:lstStyle/>
                    <a:p>
                      <a:pPr lvl="1" algn="l" fontAlgn="t"/>
                      <a:r>
                        <a:rPr lang="en-IN" sz="1600" b="0" i="0" u="none" strike="noStrike" dirty="0">
                          <a:solidFill>
                            <a:schemeClr val="bg1"/>
                          </a:solidFill>
                          <a:effectLst/>
                          <a:latin typeface="Calibri Light" panose="020F0302020204030204" pitchFamily="34" charset="0"/>
                          <a:cs typeface="Calibri Light" panose="020F0302020204030204" pitchFamily="34" charset="0"/>
                        </a:rPr>
                        <a:t>https://www.gstatic.com/recaptcha/releases/nuX0GNR875hMLA1LR7ayD9tc/recaptcha__en.js</a:t>
                      </a:r>
                    </a:p>
                  </a:txBody>
                  <a:tcPr marL="0" marR="0" marT="0" marB="0"/>
                </a:tc>
                <a:tc>
                  <a:txBody>
                    <a:bodyPr/>
                    <a:lstStyle/>
                    <a:p>
                      <a:pPr algn="ctr" fontAlgn="t"/>
                      <a:r>
                        <a:rPr lang="en-IN" sz="1600" b="0" i="0" u="none" strike="noStrike" dirty="0">
                          <a:solidFill>
                            <a:srgbClr val="2E3234"/>
                          </a:solidFill>
                          <a:effectLst/>
                          <a:latin typeface="Calibri Light" panose="020F0302020204030204" pitchFamily="34" charset="0"/>
                          <a:cs typeface="Calibri Light" panose="020F0302020204030204" pitchFamily="34" charset="0"/>
                        </a:rPr>
                        <a:t>128.5 KB</a:t>
                      </a:r>
                    </a:p>
                  </a:txBody>
                  <a:tcPr marL="0" marR="0" marT="0" marB="0"/>
                </a:tc>
                <a:extLst>
                  <a:ext uri="{0D108BD9-81ED-4DB2-BD59-A6C34878D82A}">
                    <a16:rowId xmlns:a16="http://schemas.microsoft.com/office/drawing/2014/main" val="2045294502"/>
                  </a:ext>
                </a:extLst>
              </a:tr>
              <a:tr h="370840">
                <a:tc>
                  <a:txBody>
                    <a:bodyPr/>
                    <a:lstStyle/>
                    <a:p>
                      <a:pPr lvl="1" algn="l" fontAlgn="t"/>
                      <a:r>
                        <a:rPr lang="en-IN" sz="1600" b="0" i="0" u="none" strike="noStrike" dirty="0">
                          <a:solidFill>
                            <a:schemeClr val="bg1"/>
                          </a:solidFill>
                          <a:effectLst/>
                          <a:latin typeface="Calibri Light" panose="020F0302020204030204" pitchFamily="34" charset="0"/>
                          <a:cs typeface="Calibri Light" panose="020F0302020204030204" pitchFamily="34" charset="0"/>
                        </a:rPr>
                        <a:t>https://account.us.coca-cola.com/dist/scripts/sdk/v1.2.2/tcccLogin.js</a:t>
                      </a:r>
                    </a:p>
                  </a:txBody>
                  <a:tcPr marL="0" marR="0" marT="0" marB="0"/>
                </a:tc>
                <a:tc>
                  <a:txBody>
                    <a:bodyPr/>
                    <a:lstStyle/>
                    <a:p>
                      <a:pPr algn="ctr" fontAlgn="t"/>
                      <a:r>
                        <a:rPr lang="en-IN" sz="1600" b="0" i="0" u="none" strike="noStrike" dirty="0">
                          <a:solidFill>
                            <a:srgbClr val="2E3234"/>
                          </a:solidFill>
                          <a:effectLst/>
                          <a:latin typeface="Calibri Light" panose="020F0302020204030204" pitchFamily="34" charset="0"/>
                          <a:cs typeface="Calibri Light" panose="020F0302020204030204" pitchFamily="34" charset="0"/>
                        </a:rPr>
                        <a:t>102.8 KB</a:t>
                      </a:r>
                    </a:p>
                  </a:txBody>
                  <a:tcPr marL="0" marR="0" marT="0" marB="0"/>
                </a:tc>
                <a:extLst>
                  <a:ext uri="{0D108BD9-81ED-4DB2-BD59-A6C34878D82A}">
                    <a16:rowId xmlns:a16="http://schemas.microsoft.com/office/drawing/2014/main" val="3387613299"/>
                  </a:ext>
                </a:extLst>
              </a:tr>
              <a:tr h="370840">
                <a:tc>
                  <a:txBody>
                    <a:bodyPr/>
                    <a:lstStyle/>
                    <a:p>
                      <a:pPr lvl="1" algn="l" fontAlgn="t"/>
                      <a:r>
                        <a:rPr lang="en-IN" sz="1600" b="0" i="0" u="none" strike="noStrike" dirty="0">
                          <a:solidFill>
                            <a:schemeClr val="bg1"/>
                          </a:solidFill>
                          <a:effectLst/>
                          <a:latin typeface="Calibri Light" panose="020F0302020204030204" pitchFamily="34" charset="0"/>
                          <a:cs typeface="Calibri Light" panose="020F0302020204030204" pitchFamily="34" charset="0"/>
                        </a:rPr>
                        <a:t>https://dunkinanytime.coca-cola.com/etc/clientlibs/brandscom/brandscom-utils.min.e162b091f43cd5925b82e4649faca527.js</a:t>
                      </a:r>
                    </a:p>
                  </a:txBody>
                  <a:tcPr marL="0" marR="0" marT="0" marB="0"/>
                </a:tc>
                <a:tc>
                  <a:txBody>
                    <a:bodyPr/>
                    <a:lstStyle/>
                    <a:p>
                      <a:pPr algn="ctr" fontAlgn="t"/>
                      <a:r>
                        <a:rPr lang="en-IN" sz="1600" b="0" i="0" u="none" strike="noStrike" dirty="0">
                          <a:solidFill>
                            <a:srgbClr val="2E3234"/>
                          </a:solidFill>
                          <a:effectLst/>
                          <a:latin typeface="Calibri Light" panose="020F0302020204030204" pitchFamily="34" charset="0"/>
                          <a:cs typeface="Calibri Light" panose="020F0302020204030204" pitchFamily="34" charset="0"/>
                        </a:rPr>
                        <a:t>46.9 KB</a:t>
                      </a:r>
                    </a:p>
                  </a:txBody>
                  <a:tcPr marL="0" marR="0" marT="0" marB="0"/>
                </a:tc>
                <a:extLst>
                  <a:ext uri="{0D108BD9-81ED-4DB2-BD59-A6C34878D82A}">
                    <a16:rowId xmlns:a16="http://schemas.microsoft.com/office/drawing/2014/main" val="2792478086"/>
                  </a:ext>
                </a:extLst>
              </a:tr>
              <a:tr h="370840">
                <a:tc>
                  <a:txBody>
                    <a:bodyPr/>
                    <a:lstStyle/>
                    <a:p>
                      <a:pPr lvl="1" algn="l" fontAlgn="t"/>
                      <a:r>
                        <a:rPr lang="en-IN" sz="1600" b="0" i="0" u="none" strike="noStrike" dirty="0">
                          <a:solidFill>
                            <a:schemeClr val="bg1"/>
                          </a:solidFill>
                          <a:effectLst/>
                          <a:latin typeface="Calibri Light" panose="020F0302020204030204" pitchFamily="34" charset="0"/>
                          <a:cs typeface="Calibri Light" panose="020F0302020204030204" pitchFamily="34" charset="0"/>
                        </a:rPr>
                        <a:t>https://dunkinanytime.coca-cola.com/etc/clientlibs/brandscom/frameworks/jquery.3.4.1.min.js</a:t>
                      </a:r>
                    </a:p>
                  </a:txBody>
                  <a:tcPr marL="0" marR="0" marT="0" marB="0"/>
                </a:tc>
                <a:tc>
                  <a:txBody>
                    <a:bodyPr/>
                    <a:lstStyle/>
                    <a:p>
                      <a:pPr algn="ctr" fontAlgn="t"/>
                      <a:r>
                        <a:rPr lang="en-IN" sz="1600" b="0" i="0" u="none" strike="noStrike" dirty="0">
                          <a:solidFill>
                            <a:srgbClr val="2E3234"/>
                          </a:solidFill>
                          <a:effectLst/>
                          <a:latin typeface="Calibri Light" panose="020F0302020204030204" pitchFamily="34" charset="0"/>
                          <a:cs typeface="Calibri Light" panose="020F0302020204030204" pitchFamily="34" charset="0"/>
                        </a:rPr>
                        <a:t>66.3 KB</a:t>
                      </a:r>
                    </a:p>
                  </a:txBody>
                  <a:tcPr marL="0" marR="0" marT="0" marB="0"/>
                </a:tc>
                <a:extLst>
                  <a:ext uri="{0D108BD9-81ED-4DB2-BD59-A6C34878D82A}">
                    <a16:rowId xmlns:a16="http://schemas.microsoft.com/office/drawing/2014/main" val="1341198606"/>
                  </a:ext>
                </a:extLst>
              </a:tr>
              <a:tr h="370840">
                <a:tc>
                  <a:txBody>
                    <a:bodyPr/>
                    <a:lstStyle/>
                    <a:p>
                      <a:pPr lvl="1" algn="l" fontAlgn="t"/>
                      <a:r>
                        <a:rPr lang="en-IN" sz="1600" b="0" i="0" u="none" strike="noStrike" dirty="0">
                          <a:solidFill>
                            <a:schemeClr val="bg1"/>
                          </a:solidFill>
                          <a:effectLst/>
                          <a:latin typeface="Calibri Light" panose="020F0302020204030204" pitchFamily="34" charset="0"/>
                          <a:cs typeface="Calibri Light" panose="020F0302020204030204" pitchFamily="34" charset="0"/>
                        </a:rPr>
                        <a:t>https://dunkinanytime.coca-cola.com/etc/clientlibs/brandscom/brandscom-footer.min.25ad8e313f1f8d45ab07d98622da0801.js</a:t>
                      </a:r>
                    </a:p>
                  </a:txBody>
                  <a:tcPr marL="0" marR="0" marT="0" marB="0"/>
                </a:tc>
                <a:tc>
                  <a:txBody>
                    <a:bodyPr/>
                    <a:lstStyle/>
                    <a:p>
                      <a:pPr algn="ctr" fontAlgn="t"/>
                      <a:r>
                        <a:rPr lang="en-IN" sz="1600" b="0" i="0" u="none" strike="noStrike" dirty="0">
                          <a:solidFill>
                            <a:srgbClr val="2E3234"/>
                          </a:solidFill>
                          <a:effectLst/>
                          <a:latin typeface="Calibri Light" panose="020F0302020204030204" pitchFamily="34" charset="0"/>
                          <a:cs typeface="Calibri Light" panose="020F0302020204030204" pitchFamily="34" charset="0"/>
                        </a:rPr>
                        <a:t>46.6 KB</a:t>
                      </a:r>
                    </a:p>
                  </a:txBody>
                  <a:tcPr marL="0" marR="0" marT="0" marB="0"/>
                </a:tc>
                <a:extLst>
                  <a:ext uri="{0D108BD9-81ED-4DB2-BD59-A6C34878D82A}">
                    <a16:rowId xmlns:a16="http://schemas.microsoft.com/office/drawing/2014/main" val="2875289113"/>
                  </a:ext>
                </a:extLst>
              </a:tr>
              <a:tr h="370840">
                <a:tc>
                  <a:txBody>
                    <a:bodyPr/>
                    <a:lstStyle/>
                    <a:p>
                      <a:pPr lvl="1" algn="l" fontAlgn="t"/>
                      <a:r>
                        <a:rPr lang="en-IN" sz="1600" b="0" i="0" u="none" strike="noStrike" dirty="0">
                          <a:solidFill>
                            <a:schemeClr val="bg1"/>
                          </a:solidFill>
                          <a:effectLst/>
                          <a:latin typeface="Calibri Light" panose="020F0302020204030204" pitchFamily="34" charset="0"/>
                          <a:cs typeface="Calibri Light" panose="020F0302020204030204" pitchFamily="34" charset="0"/>
                        </a:rPr>
                        <a:t>https://dunkinanytime.coca-cola.com/etc/clientlibs/brandscom/frameworks/angularjs.1.6.9.min.js</a:t>
                      </a:r>
                    </a:p>
                  </a:txBody>
                  <a:tcPr marL="0" marR="0" marT="0" marB="0"/>
                </a:tc>
                <a:tc>
                  <a:txBody>
                    <a:bodyPr/>
                    <a:lstStyle/>
                    <a:p>
                      <a:pPr algn="ctr" fontAlgn="t"/>
                      <a:r>
                        <a:rPr lang="en-IN" sz="1600" b="0" i="0" u="none" strike="noStrike" dirty="0">
                          <a:solidFill>
                            <a:srgbClr val="2E3234"/>
                          </a:solidFill>
                          <a:effectLst/>
                          <a:latin typeface="Calibri Light" panose="020F0302020204030204" pitchFamily="34" charset="0"/>
                          <a:cs typeface="Calibri Light" panose="020F0302020204030204" pitchFamily="34" charset="0"/>
                        </a:rPr>
                        <a:t>70.3 KB</a:t>
                      </a:r>
                    </a:p>
                  </a:txBody>
                  <a:tcPr marL="0" marR="0" marT="0" marB="0"/>
                </a:tc>
                <a:extLst>
                  <a:ext uri="{0D108BD9-81ED-4DB2-BD59-A6C34878D82A}">
                    <a16:rowId xmlns:a16="http://schemas.microsoft.com/office/drawing/2014/main" val="2662389244"/>
                  </a:ext>
                </a:extLst>
              </a:tr>
              <a:tr h="370840">
                <a:tc>
                  <a:txBody>
                    <a:bodyPr/>
                    <a:lstStyle/>
                    <a:p>
                      <a:pPr lvl="1" algn="l" fontAlgn="t"/>
                      <a:r>
                        <a:rPr lang="en-IN" sz="1600" b="0" i="0" u="none" strike="noStrike" dirty="0">
                          <a:solidFill>
                            <a:schemeClr val="bg1"/>
                          </a:solidFill>
                          <a:effectLst/>
                          <a:latin typeface="Calibri Light" panose="020F0302020204030204" pitchFamily="34" charset="0"/>
                          <a:cs typeface="Calibri Light" panose="020F0302020204030204" pitchFamily="34" charset="0"/>
                        </a:rPr>
                        <a:t>https://s.ytimg.com/yts/jsbin/www-widgetapi-vflX_vK2f/www-widgetapi.js</a:t>
                      </a:r>
                    </a:p>
                  </a:txBody>
                  <a:tcPr marL="0" marR="0" marT="0" marB="0"/>
                </a:tc>
                <a:tc>
                  <a:txBody>
                    <a:bodyPr/>
                    <a:lstStyle/>
                    <a:p>
                      <a:pPr algn="ctr" fontAlgn="t"/>
                      <a:r>
                        <a:rPr lang="en-IN" sz="1600" b="0" i="0" u="none" strike="noStrike" dirty="0">
                          <a:solidFill>
                            <a:srgbClr val="2E3234"/>
                          </a:solidFill>
                          <a:effectLst/>
                          <a:latin typeface="Calibri Light" panose="020F0302020204030204" pitchFamily="34" charset="0"/>
                          <a:cs typeface="Calibri Light" panose="020F0302020204030204" pitchFamily="34" charset="0"/>
                        </a:rPr>
                        <a:t>30.5 KB</a:t>
                      </a:r>
                    </a:p>
                  </a:txBody>
                  <a:tcPr marL="0" marR="0" marT="0" marB="0"/>
                </a:tc>
                <a:extLst>
                  <a:ext uri="{0D108BD9-81ED-4DB2-BD59-A6C34878D82A}">
                    <a16:rowId xmlns:a16="http://schemas.microsoft.com/office/drawing/2014/main" val="1421405478"/>
                  </a:ext>
                </a:extLst>
              </a:tr>
            </a:tbl>
          </a:graphicData>
        </a:graphic>
      </p:graphicFrame>
    </p:spTree>
    <p:extLst>
      <p:ext uri="{BB962C8B-B14F-4D97-AF65-F5344CB8AC3E}">
        <p14:creationId xmlns:p14="http://schemas.microsoft.com/office/powerpoint/2010/main" val="212201327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02920" y="148937"/>
            <a:ext cx="7924800" cy="461665"/>
          </a:xfrm>
          <a:prstGeom prst="rect">
            <a:avLst/>
          </a:prstGeom>
          <a:noFill/>
        </p:spPr>
        <p:txBody>
          <a:bodyPr wrap="square" rtlCol="0">
            <a:spAutoFit/>
          </a:bodyPr>
          <a:lstStyle/>
          <a:p>
            <a:pPr algn="ctr"/>
            <a:r>
              <a:rPr lang="en-US" sz="2400" b="1" dirty="0" smtClean="0">
                <a:solidFill>
                  <a:schemeClr val="bg1"/>
                </a:solidFill>
                <a:latin typeface="Calibri Light" panose="020F0302020204030204" pitchFamily="34" charset="0"/>
                <a:cs typeface="Calibri Light" panose="020F0302020204030204" pitchFamily="34" charset="0"/>
              </a:rPr>
              <a:t>Recommendations</a:t>
            </a:r>
            <a:endParaRPr lang="en-IN" sz="2400" b="1" dirty="0">
              <a:solidFill>
                <a:schemeClr val="bg1"/>
              </a:solidFill>
              <a:latin typeface="Calibri Light" panose="020F0302020204030204" pitchFamily="34" charset="0"/>
              <a:cs typeface="Calibri Light" panose="020F0302020204030204" pitchFamily="34" charset="0"/>
            </a:endParaRPr>
          </a:p>
        </p:txBody>
      </p:sp>
      <p:sp>
        <p:nvSpPr>
          <p:cNvPr id="6" name="TextBox 5"/>
          <p:cNvSpPr txBox="1"/>
          <p:nvPr/>
        </p:nvSpPr>
        <p:spPr>
          <a:xfrm>
            <a:off x="-30481" y="695763"/>
            <a:ext cx="9170965" cy="923330"/>
          </a:xfrm>
          <a:prstGeom prst="rect">
            <a:avLst/>
          </a:prstGeom>
          <a:noFill/>
        </p:spPr>
        <p:txBody>
          <a:bodyPr wrap="square" rtlCol="0">
            <a:spAutoFit/>
          </a:bodyPr>
          <a:lstStyle/>
          <a:p>
            <a:r>
              <a:rPr lang="en-US" b="1" dirty="0">
                <a:solidFill>
                  <a:schemeClr val="bg1"/>
                </a:solidFill>
                <a:latin typeface="Calibri Light" panose="020F0302020204030204" pitchFamily="34" charset="0"/>
                <a:cs typeface="Calibri Light" panose="020F0302020204030204" pitchFamily="34" charset="0"/>
              </a:rPr>
              <a:t>Optimize and Deliver Images in Next Gen </a:t>
            </a:r>
            <a:r>
              <a:rPr lang="en-US" b="1" dirty="0" smtClean="0">
                <a:solidFill>
                  <a:schemeClr val="bg1"/>
                </a:solidFill>
                <a:latin typeface="Calibri Light" panose="020F0302020204030204" pitchFamily="34" charset="0"/>
                <a:cs typeface="Calibri Light" panose="020F0302020204030204" pitchFamily="34" charset="0"/>
              </a:rPr>
              <a:t>format:  </a:t>
            </a:r>
            <a:r>
              <a:rPr lang="en-US" dirty="0" smtClean="0">
                <a:solidFill>
                  <a:schemeClr val="bg1"/>
                </a:solidFill>
                <a:latin typeface="Calibri Light" panose="020F0302020204030204" pitchFamily="34" charset="0"/>
                <a:cs typeface="Calibri Light" panose="020F0302020204030204" pitchFamily="34" charset="0"/>
              </a:rPr>
              <a:t>Consider </a:t>
            </a:r>
            <a:r>
              <a:rPr lang="en-US" dirty="0">
                <a:solidFill>
                  <a:schemeClr val="bg1"/>
                </a:solidFill>
                <a:latin typeface="Calibri Light" panose="020F0302020204030204" pitchFamily="34" charset="0"/>
                <a:cs typeface="Calibri Light" panose="020F0302020204030204" pitchFamily="34" charset="0"/>
              </a:rPr>
              <a:t>delivering images in formats like </a:t>
            </a:r>
            <a:r>
              <a:rPr lang="en-US" dirty="0" err="1">
                <a:solidFill>
                  <a:schemeClr val="bg1"/>
                </a:solidFill>
                <a:latin typeface="Calibri Light" panose="020F0302020204030204" pitchFamily="34" charset="0"/>
                <a:cs typeface="Calibri Light" panose="020F0302020204030204" pitchFamily="34" charset="0"/>
              </a:rPr>
              <a:t>WebP</a:t>
            </a:r>
            <a:r>
              <a:rPr lang="en-US" dirty="0">
                <a:solidFill>
                  <a:schemeClr val="bg1"/>
                </a:solidFill>
                <a:latin typeface="Calibri Light" panose="020F0302020204030204" pitchFamily="34" charset="0"/>
                <a:cs typeface="Calibri Light" panose="020F0302020204030204" pitchFamily="34" charset="0"/>
              </a:rPr>
              <a:t>, JPEG 2000, and JPEG XR as they can provide better compression than PNG or JPEG, which can reduce the page weight, load time, and save server resources</a:t>
            </a:r>
            <a:r>
              <a:rPr lang="en-US" dirty="0" smtClean="0">
                <a:solidFill>
                  <a:schemeClr val="bg1"/>
                </a:solidFill>
                <a:latin typeface="Calibri Light" panose="020F0302020204030204" pitchFamily="34" charset="0"/>
                <a:cs typeface="Calibri Light" panose="020F0302020204030204" pitchFamily="34" charset="0"/>
              </a:rPr>
              <a:t>.</a:t>
            </a:r>
            <a:endParaRPr lang="en-IN" b="1" dirty="0">
              <a:solidFill>
                <a:schemeClr val="bg1"/>
              </a:solidFill>
              <a:latin typeface="Calibri Light" panose="020F0302020204030204" pitchFamily="34" charset="0"/>
              <a:cs typeface="Calibri Light" panose="020F030202020403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541882358"/>
              </p:ext>
            </p:extLst>
          </p:nvPr>
        </p:nvGraphicFramePr>
        <p:xfrm>
          <a:off x="0" y="1752604"/>
          <a:ext cx="9140485" cy="5105396"/>
        </p:xfrm>
        <a:graphic>
          <a:graphicData uri="http://schemas.openxmlformats.org/drawingml/2006/table">
            <a:tbl>
              <a:tblPr firstRow="1" bandRow="1">
                <a:tableStyleId>{5C22544A-7EE6-4342-B048-85BDC9FD1C3A}</a:tableStyleId>
              </a:tblPr>
              <a:tblGrid>
                <a:gridCol w="8226085">
                  <a:extLst>
                    <a:ext uri="{9D8B030D-6E8A-4147-A177-3AD203B41FA5}">
                      <a16:colId xmlns:a16="http://schemas.microsoft.com/office/drawing/2014/main" val="2542530336"/>
                    </a:ext>
                  </a:extLst>
                </a:gridCol>
                <a:gridCol w="914400">
                  <a:extLst>
                    <a:ext uri="{9D8B030D-6E8A-4147-A177-3AD203B41FA5}">
                      <a16:colId xmlns:a16="http://schemas.microsoft.com/office/drawing/2014/main" val="3669688853"/>
                    </a:ext>
                  </a:extLst>
                </a:gridCol>
              </a:tblGrid>
              <a:tr h="585866">
                <a:tc>
                  <a:txBody>
                    <a:bodyPr/>
                    <a:lstStyle/>
                    <a:p>
                      <a:pPr algn="ctr"/>
                      <a:r>
                        <a:rPr lang="en-US" sz="1600" dirty="0" smtClean="0">
                          <a:latin typeface="Calibri Light" panose="020F0302020204030204" pitchFamily="34" charset="0"/>
                          <a:cs typeface="Calibri Light" panose="020F0302020204030204" pitchFamily="34" charset="0"/>
                        </a:rPr>
                        <a:t>URL</a:t>
                      </a:r>
                      <a:endParaRPr lang="en-IN" sz="1600" dirty="0">
                        <a:latin typeface="Calibri Light" panose="020F0302020204030204" pitchFamily="34" charset="0"/>
                        <a:cs typeface="Calibri Light" panose="020F0302020204030204" pitchFamily="34" charset="0"/>
                      </a:endParaRPr>
                    </a:p>
                  </a:txBody>
                  <a:tcPr/>
                </a:tc>
                <a:tc>
                  <a:txBody>
                    <a:bodyPr/>
                    <a:lstStyle/>
                    <a:p>
                      <a:r>
                        <a:rPr lang="en-US" sz="1600" dirty="0" smtClean="0">
                          <a:latin typeface="Calibri Light" panose="020F0302020204030204" pitchFamily="34" charset="0"/>
                          <a:cs typeface="Calibri Light" panose="020F0302020204030204" pitchFamily="34" charset="0"/>
                        </a:rPr>
                        <a:t>Transfer</a:t>
                      </a:r>
                      <a:r>
                        <a:rPr lang="en-US" sz="1600" baseline="0" dirty="0" smtClean="0">
                          <a:latin typeface="Calibri Light" panose="020F0302020204030204" pitchFamily="34" charset="0"/>
                          <a:cs typeface="Calibri Light" panose="020F0302020204030204" pitchFamily="34" charset="0"/>
                        </a:rPr>
                        <a:t> Size</a:t>
                      </a:r>
                      <a:endParaRPr lang="en-IN" sz="1600" dirty="0">
                        <a:latin typeface="Calibri Light" panose="020F0302020204030204" pitchFamily="34" charset="0"/>
                        <a:cs typeface="Calibri Light" panose="020F0302020204030204" pitchFamily="34" charset="0"/>
                      </a:endParaRPr>
                    </a:p>
                  </a:txBody>
                  <a:tcPr/>
                </a:tc>
                <a:extLst>
                  <a:ext uri="{0D108BD9-81ED-4DB2-BD59-A6C34878D82A}">
                    <a16:rowId xmlns:a16="http://schemas.microsoft.com/office/drawing/2014/main" val="4144924532"/>
                  </a:ext>
                </a:extLst>
              </a:tr>
              <a:tr h="502170">
                <a:tc>
                  <a:txBody>
                    <a:bodyPr/>
                    <a:lstStyle/>
                    <a:p>
                      <a:pPr lvl="1" algn="l" fontAlgn="t"/>
                      <a:r>
                        <a:rPr lang="en-IN" sz="1600" b="0" i="0" u="none" strike="noStrike" dirty="0">
                          <a:solidFill>
                            <a:schemeClr val="bg1"/>
                          </a:solidFill>
                          <a:effectLst/>
                          <a:latin typeface="Calibri Light" panose="020F0302020204030204" pitchFamily="34" charset="0"/>
                          <a:cs typeface="Calibri Light" panose="020F0302020204030204" pitchFamily="34" charset="0"/>
                        </a:rPr>
                        <a:t>https://dunkinanytime.coca-cola.com/content/dam/dunkin/2018refresh/dunkinAnytime_home_hero_desktop.jpg</a:t>
                      </a:r>
                    </a:p>
                  </a:txBody>
                  <a:tcPr marL="0" marR="0" marT="0" marB="0"/>
                </a:tc>
                <a:tc>
                  <a:txBody>
                    <a:bodyPr/>
                    <a:lstStyle/>
                    <a:p>
                      <a:pPr algn="ctr" fontAlgn="t"/>
                      <a:r>
                        <a:rPr lang="en-IN" sz="1600" b="0" i="0" u="none" strike="noStrike">
                          <a:solidFill>
                            <a:srgbClr val="2E3234"/>
                          </a:solidFill>
                          <a:effectLst/>
                          <a:latin typeface="Calibri Light" panose="020F0302020204030204" pitchFamily="34" charset="0"/>
                          <a:cs typeface="Calibri Light" panose="020F0302020204030204" pitchFamily="34" charset="0"/>
                        </a:rPr>
                        <a:t>149.4 KB</a:t>
                      </a:r>
                    </a:p>
                  </a:txBody>
                  <a:tcPr marL="0" marR="0" marT="0" marB="0"/>
                </a:tc>
                <a:extLst>
                  <a:ext uri="{0D108BD9-81ED-4DB2-BD59-A6C34878D82A}">
                    <a16:rowId xmlns:a16="http://schemas.microsoft.com/office/drawing/2014/main" val="3208277316"/>
                  </a:ext>
                </a:extLst>
              </a:tr>
              <a:tr h="502170">
                <a:tc>
                  <a:txBody>
                    <a:bodyPr/>
                    <a:lstStyle/>
                    <a:p>
                      <a:pPr lvl="1" algn="l" fontAlgn="t"/>
                      <a:r>
                        <a:rPr lang="en-IN" sz="1600" b="0" i="0" u="none" strike="noStrike" dirty="0">
                          <a:solidFill>
                            <a:schemeClr val="bg1"/>
                          </a:solidFill>
                          <a:effectLst/>
                          <a:latin typeface="Calibri Light" panose="020F0302020204030204" pitchFamily="34" charset="0"/>
                          <a:cs typeface="Calibri Light" panose="020F0302020204030204" pitchFamily="34" charset="0"/>
                        </a:rPr>
                        <a:t>https://dunkinanytime.coca-cola.com/content/dam/dunkin/2018refresh/dunkinAnytime_home_tile1_bg_mobile.jpg</a:t>
                      </a:r>
                    </a:p>
                  </a:txBody>
                  <a:tcPr marL="0" marR="0" marT="0" marB="0"/>
                </a:tc>
                <a:tc>
                  <a:txBody>
                    <a:bodyPr/>
                    <a:lstStyle/>
                    <a:p>
                      <a:pPr algn="ctr" fontAlgn="t"/>
                      <a:r>
                        <a:rPr lang="en-IN" sz="1600" b="0" i="0" u="none" strike="noStrike" dirty="0">
                          <a:solidFill>
                            <a:srgbClr val="2E3234"/>
                          </a:solidFill>
                          <a:effectLst/>
                          <a:latin typeface="Calibri Light" panose="020F0302020204030204" pitchFamily="34" charset="0"/>
                          <a:cs typeface="Calibri Light" panose="020F0302020204030204" pitchFamily="34" charset="0"/>
                        </a:rPr>
                        <a:t>46.2 KB</a:t>
                      </a:r>
                    </a:p>
                  </a:txBody>
                  <a:tcPr marL="0" marR="0" marT="0" marB="0"/>
                </a:tc>
                <a:extLst>
                  <a:ext uri="{0D108BD9-81ED-4DB2-BD59-A6C34878D82A}">
                    <a16:rowId xmlns:a16="http://schemas.microsoft.com/office/drawing/2014/main" val="2523937964"/>
                  </a:ext>
                </a:extLst>
              </a:tr>
              <a:tr h="502170">
                <a:tc>
                  <a:txBody>
                    <a:bodyPr/>
                    <a:lstStyle/>
                    <a:p>
                      <a:pPr lvl="1" algn="l" fontAlgn="t"/>
                      <a:r>
                        <a:rPr lang="en-IN" sz="1600" b="0" i="0" u="none" strike="noStrike" dirty="0">
                          <a:solidFill>
                            <a:schemeClr val="bg1"/>
                          </a:solidFill>
                          <a:effectLst/>
                          <a:latin typeface="Calibri Light" panose="020F0302020204030204" pitchFamily="34" charset="0"/>
                          <a:cs typeface="Calibri Light" panose="020F0302020204030204" pitchFamily="34" charset="0"/>
                        </a:rPr>
                        <a:t>https://dunkinanytime.coca-cola.com/content/dam/dunkin/2019-refresh/IcedCoffee_4Pack.png</a:t>
                      </a:r>
                    </a:p>
                  </a:txBody>
                  <a:tcPr marL="0" marR="0" marT="0" marB="0"/>
                </a:tc>
                <a:tc>
                  <a:txBody>
                    <a:bodyPr/>
                    <a:lstStyle/>
                    <a:p>
                      <a:pPr algn="ctr" fontAlgn="t"/>
                      <a:r>
                        <a:rPr lang="en-IN" sz="1600" b="0" i="0" u="none" strike="noStrike">
                          <a:solidFill>
                            <a:srgbClr val="2E3234"/>
                          </a:solidFill>
                          <a:effectLst/>
                          <a:latin typeface="Calibri Light" panose="020F0302020204030204" pitchFamily="34" charset="0"/>
                          <a:cs typeface="Calibri Light" panose="020F0302020204030204" pitchFamily="34" charset="0"/>
                        </a:rPr>
                        <a:t>39.8 KB</a:t>
                      </a:r>
                    </a:p>
                  </a:txBody>
                  <a:tcPr marL="0" marR="0" marT="0" marB="0"/>
                </a:tc>
                <a:extLst>
                  <a:ext uri="{0D108BD9-81ED-4DB2-BD59-A6C34878D82A}">
                    <a16:rowId xmlns:a16="http://schemas.microsoft.com/office/drawing/2014/main" val="2045294502"/>
                  </a:ext>
                </a:extLst>
              </a:tr>
              <a:tr h="502170">
                <a:tc>
                  <a:txBody>
                    <a:bodyPr/>
                    <a:lstStyle/>
                    <a:p>
                      <a:pPr lvl="1" algn="l" fontAlgn="t"/>
                      <a:r>
                        <a:rPr lang="en-IN" sz="1600" b="0" i="0" u="none" strike="noStrike" dirty="0">
                          <a:solidFill>
                            <a:schemeClr val="bg1"/>
                          </a:solidFill>
                          <a:effectLst/>
                          <a:latin typeface="Calibri Light" panose="020F0302020204030204" pitchFamily="34" charset="0"/>
                          <a:cs typeface="Calibri Light" panose="020F0302020204030204" pitchFamily="34" charset="0"/>
                        </a:rPr>
                        <a:t>https://cocacola.scene7.com/is/image/cocacola/coldbrew_background?wid=562&amp;fmt=png-alpha</a:t>
                      </a:r>
                    </a:p>
                  </a:txBody>
                  <a:tcPr marL="0" marR="0" marT="0" marB="0"/>
                </a:tc>
                <a:tc>
                  <a:txBody>
                    <a:bodyPr/>
                    <a:lstStyle/>
                    <a:p>
                      <a:pPr algn="ctr" fontAlgn="t"/>
                      <a:r>
                        <a:rPr lang="en-IN" sz="1600" b="0" i="0" u="none" strike="noStrike" dirty="0">
                          <a:solidFill>
                            <a:srgbClr val="2E3234"/>
                          </a:solidFill>
                          <a:effectLst/>
                          <a:latin typeface="Calibri Light" panose="020F0302020204030204" pitchFamily="34" charset="0"/>
                          <a:cs typeface="Calibri Light" panose="020F0302020204030204" pitchFamily="34" charset="0"/>
                        </a:rPr>
                        <a:t>33.3 KB</a:t>
                      </a:r>
                    </a:p>
                  </a:txBody>
                  <a:tcPr marL="0" marR="0" marT="0" marB="0"/>
                </a:tc>
                <a:extLst>
                  <a:ext uri="{0D108BD9-81ED-4DB2-BD59-A6C34878D82A}">
                    <a16:rowId xmlns:a16="http://schemas.microsoft.com/office/drawing/2014/main" val="3387613299"/>
                  </a:ext>
                </a:extLst>
              </a:tr>
              <a:tr h="502170">
                <a:tc>
                  <a:txBody>
                    <a:bodyPr/>
                    <a:lstStyle/>
                    <a:p>
                      <a:pPr lvl="1" algn="l" fontAlgn="t"/>
                      <a:r>
                        <a:rPr lang="en-IN" sz="1600" b="0" i="0" u="none" strike="noStrike" dirty="0">
                          <a:solidFill>
                            <a:schemeClr val="bg1"/>
                          </a:solidFill>
                          <a:effectLst/>
                          <a:latin typeface="Calibri Light" panose="020F0302020204030204" pitchFamily="34" charset="0"/>
                          <a:cs typeface="Calibri Light" panose="020F0302020204030204" pitchFamily="34" charset="0"/>
                        </a:rPr>
                        <a:t>https://cocacola.scene7.com/is/image/cocacola/multiserve_background_desktop?wid=562&amp;fmt=png-alpha</a:t>
                      </a:r>
                    </a:p>
                  </a:txBody>
                  <a:tcPr marL="0" marR="0" marT="0" marB="0"/>
                </a:tc>
                <a:tc>
                  <a:txBody>
                    <a:bodyPr/>
                    <a:lstStyle/>
                    <a:p>
                      <a:pPr algn="ctr" fontAlgn="t"/>
                      <a:r>
                        <a:rPr lang="en-IN" sz="1600" b="0" i="0" u="none" strike="noStrike">
                          <a:solidFill>
                            <a:srgbClr val="2E3234"/>
                          </a:solidFill>
                          <a:effectLst/>
                          <a:latin typeface="Calibri Light" panose="020F0302020204030204" pitchFamily="34" charset="0"/>
                          <a:cs typeface="Calibri Light" panose="020F0302020204030204" pitchFamily="34" charset="0"/>
                        </a:rPr>
                        <a:t>22.5 KB</a:t>
                      </a:r>
                    </a:p>
                  </a:txBody>
                  <a:tcPr marL="0" marR="0" marT="0" marB="0"/>
                </a:tc>
                <a:extLst>
                  <a:ext uri="{0D108BD9-81ED-4DB2-BD59-A6C34878D82A}">
                    <a16:rowId xmlns:a16="http://schemas.microsoft.com/office/drawing/2014/main" val="2792478086"/>
                  </a:ext>
                </a:extLst>
              </a:tr>
              <a:tr h="502170">
                <a:tc>
                  <a:txBody>
                    <a:bodyPr/>
                    <a:lstStyle/>
                    <a:p>
                      <a:pPr lvl="1" algn="l" fontAlgn="t"/>
                      <a:r>
                        <a:rPr lang="en-IN" sz="1600" b="0" i="0" u="none" strike="noStrike" dirty="0">
                          <a:solidFill>
                            <a:schemeClr val="bg1"/>
                          </a:solidFill>
                          <a:effectLst/>
                          <a:latin typeface="Calibri Light" panose="020F0302020204030204" pitchFamily="34" charset="0"/>
                          <a:cs typeface="Calibri Light" panose="020F0302020204030204" pitchFamily="34" charset="0"/>
                        </a:rPr>
                        <a:t>https://dunkinanytime.coca-cola.com/content/dam/dunkin/2019-refresh/ColdBrew_CaramelBlack.png</a:t>
                      </a:r>
                    </a:p>
                  </a:txBody>
                  <a:tcPr marL="0" marR="0" marT="0" marB="0"/>
                </a:tc>
                <a:tc>
                  <a:txBody>
                    <a:bodyPr/>
                    <a:lstStyle/>
                    <a:p>
                      <a:pPr algn="ctr" fontAlgn="t"/>
                      <a:r>
                        <a:rPr lang="en-IN" sz="1600" b="0" i="0" u="none" strike="noStrike" dirty="0">
                          <a:solidFill>
                            <a:srgbClr val="2E3234"/>
                          </a:solidFill>
                          <a:effectLst/>
                          <a:latin typeface="Calibri Light" panose="020F0302020204030204" pitchFamily="34" charset="0"/>
                          <a:cs typeface="Calibri Light" panose="020F0302020204030204" pitchFamily="34" charset="0"/>
                        </a:rPr>
                        <a:t>20.7 KB</a:t>
                      </a:r>
                    </a:p>
                  </a:txBody>
                  <a:tcPr marL="0" marR="0" marT="0" marB="0"/>
                </a:tc>
                <a:extLst>
                  <a:ext uri="{0D108BD9-81ED-4DB2-BD59-A6C34878D82A}">
                    <a16:rowId xmlns:a16="http://schemas.microsoft.com/office/drawing/2014/main" val="1341198606"/>
                  </a:ext>
                </a:extLst>
              </a:tr>
              <a:tr h="502170">
                <a:tc>
                  <a:txBody>
                    <a:bodyPr/>
                    <a:lstStyle/>
                    <a:p>
                      <a:pPr lvl="1" algn="l" fontAlgn="t"/>
                      <a:r>
                        <a:rPr lang="en-IN" sz="1600" b="0" i="0" u="none" strike="noStrike" dirty="0">
                          <a:solidFill>
                            <a:schemeClr val="bg1"/>
                          </a:solidFill>
                          <a:effectLst/>
                          <a:latin typeface="Calibri Light" panose="020F0302020204030204" pitchFamily="34" charset="0"/>
                          <a:cs typeface="Calibri Light" panose="020F0302020204030204" pitchFamily="34" charset="0"/>
                        </a:rPr>
                        <a:t>https://dunkinanytime.coca-cola.com/content/dam/dunkin/2019-refresh/ColdBrew_MidnightBlack.png</a:t>
                      </a:r>
                    </a:p>
                  </a:txBody>
                  <a:tcPr marL="0" marR="0" marT="0" marB="0"/>
                </a:tc>
                <a:tc>
                  <a:txBody>
                    <a:bodyPr/>
                    <a:lstStyle/>
                    <a:p>
                      <a:pPr algn="ctr" fontAlgn="t"/>
                      <a:r>
                        <a:rPr lang="en-IN" sz="1600" b="0" i="0" u="none" strike="noStrike" dirty="0">
                          <a:solidFill>
                            <a:srgbClr val="2E3234"/>
                          </a:solidFill>
                          <a:effectLst/>
                          <a:latin typeface="Calibri Light" panose="020F0302020204030204" pitchFamily="34" charset="0"/>
                          <a:cs typeface="Calibri Light" panose="020F0302020204030204" pitchFamily="34" charset="0"/>
                        </a:rPr>
                        <a:t>20.4 KB</a:t>
                      </a:r>
                    </a:p>
                  </a:txBody>
                  <a:tcPr marL="0" marR="0" marT="0" marB="0"/>
                </a:tc>
                <a:extLst>
                  <a:ext uri="{0D108BD9-81ED-4DB2-BD59-A6C34878D82A}">
                    <a16:rowId xmlns:a16="http://schemas.microsoft.com/office/drawing/2014/main" val="2875289113"/>
                  </a:ext>
                </a:extLst>
              </a:tr>
              <a:tr h="502170">
                <a:tc>
                  <a:txBody>
                    <a:bodyPr/>
                    <a:lstStyle/>
                    <a:p>
                      <a:pPr lvl="1" algn="l" fontAlgn="t"/>
                      <a:r>
                        <a:rPr lang="en-IN" sz="1600" b="0" i="0" u="none" strike="noStrike" dirty="0">
                          <a:solidFill>
                            <a:schemeClr val="bg1"/>
                          </a:solidFill>
                          <a:effectLst/>
                          <a:latin typeface="Calibri Light" panose="020F0302020204030204" pitchFamily="34" charset="0"/>
                          <a:cs typeface="Calibri Light" panose="020F0302020204030204" pitchFamily="34" charset="0"/>
                        </a:rPr>
                        <a:t>https://cocacola.scene7.com/is/image/cocacola/product_lineup_desktop?wid=1132&amp;fmt=png-alpha</a:t>
                      </a:r>
                    </a:p>
                  </a:txBody>
                  <a:tcPr marL="0" marR="0" marT="0" marB="0"/>
                </a:tc>
                <a:tc>
                  <a:txBody>
                    <a:bodyPr/>
                    <a:lstStyle/>
                    <a:p>
                      <a:pPr algn="ctr" fontAlgn="t"/>
                      <a:r>
                        <a:rPr lang="en-IN" sz="1600" b="0" i="0" u="none" strike="noStrike" dirty="0">
                          <a:solidFill>
                            <a:srgbClr val="2E3234"/>
                          </a:solidFill>
                          <a:effectLst/>
                          <a:latin typeface="Calibri Light" panose="020F0302020204030204" pitchFamily="34" charset="0"/>
                          <a:cs typeface="Calibri Light" panose="020F0302020204030204" pitchFamily="34" charset="0"/>
                        </a:rPr>
                        <a:t>70.6 KB</a:t>
                      </a:r>
                    </a:p>
                  </a:txBody>
                  <a:tcPr marL="0" marR="0" marT="0" marB="0"/>
                </a:tc>
                <a:extLst>
                  <a:ext uri="{0D108BD9-81ED-4DB2-BD59-A6C34878D82A}">
                    <a16:rowId xmlns:a16="http://schemas.microsoft.com/office/drawing/2014/main" val="2662389244"/>
                  </a:ext>
                </a:extLst>
              </a:tr>
              <a:tr h="502170">
                <a:tc>
                  <a:txBody>
                    <a:bodyPr/>
                    <a:lstStyle/>
                    <a:p>
                      <a:pPr marL="457200" lvl="1" algn="l" defTabSz="457200" rtl="0" eaLnBrk="1" fontAlgn="t" latinLnBrk="0" hangingPunct="1"/>
                      <a:r>
                        <a:rPr lang="en-IN" sz="1600" b="0" i="0" u="none" strike="noStrike" kern="1200" dirty="0">
                          <a:solidFill>
                            <a:schemeClr val="bg1"/>
                          </a:solidFill>
                          <a:effectLst/>
                          <a:latin typeface="Calibri Light" panose="020F0302020204030204" pitchFamily="34" charset="0"/>
                          <a:ea typeface="+mn-ea"/>
                          <a:cs typeface="Calibri Light" panose="020F0302020204030204" pitchFamily="34" charset="0"/>
                        </a:rPr>
                        <a:t>https://dunkinanytime.coca-cola.com/content/dam/dunkin/2019-refresh/2020/desktop/multiserve_desktop.png</a:t>
                      </a:r>
                    </a:p>
                  </a:txBody>
                  <a:tcPr marL="0" marR="0" marT="0" marB="0"/>
                </a:tc>
                <a:tc>
                  <a:txBody>
                    <a:bodyPr/>
                    <a:lstStyle/>
                    <a:p>
                      <a:pPr marL="0" algn="ctr" defTabSz="457200" rtl="0" eaLnBrk="1" fontAlgn="t" latinLnBrk="0" hangingPunct="1"/>
                      <a:r>
                        <a:rPr lang="en-US" sz="1600" b="0" i="0" u="none" strike="noStrike" kern="1200" dirty="0" smtClean="0">
                          <a:solidFill>
                            <a:srgbClr val="2E3234"/>
                          </a:solidFill>
                          <a:effectLst/>
                          <a:latin typeface="Calibri Light" panose="020F0302020204030204" pitchFamily="34" charset="0"/>
                          <a:ea typeface="+mn-ea"/>
                          <a:cs typeface="Calibri Light" panose="020F0302020204030204" pitchFamily="34" charset="0"/>
                        </a:rPr>
                        <a:t>50.5 KB</a:t>
                      </a:r>
                      <a:endParaRPr lang="en-IN" sz="1600" b="0" i="0" u="none" strike="noStrike" kern="1200" dirty="0">
                        <a:solidFill>
                          <a:srgbClr val="2E3234"/>
                        </a:solidFill>
                        <a:effectLst/>
                        <a:latin typeface="Calibri Light" panose="020F0302020204030204" pitchFamily="34" charset="0"/>
                        <a:ea typeface="+mn-ea"/>
                        <a:cs typeface="Calibri Light" panose="020F0302020204030204" pitchFamily="34" charset="0"/>
                      </a:endParaRPr>
                    </a:p>
                  </a:txBody>
                  <a:tcPr marL="0" marR="0" marT="0" marB="0"/>
                </a:tc>
                <a:extLst>
                  <a:ext uri="{0D108BD9-81ED-4DB2-BD59-A6C34878D82A}">
                    <a16:rowId xmlns:a16="http://schemas.microsoft.com/office/drawing/2014/main" val="1421405478"/>
                  </a:ext>
                </a:extLst>
              </a:tr>
            </a:tbl>
          </a:graphicData>
        </a:graphic>
      </p:graphicFrame>
    </p:spTree>
    <p:extLst>
      <p:ext uri="{BB962C8B-B14F-4D97-AF65-F5344CB8AC3E}">
        <p14:creationId xmlns:p14="http://schemas.microsoft.com/office/powerpoint/2010/main" val="415305555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81000" y="2743200"/>
            <a:ext cx="7924800" cy="461665"/>
          </a:xfrm>
          <a:prstGeom prst="rect">
            <a:avLst/>
          </a:prstGeom>
          <a:noFill/>
        </p:spPr>
        <p:txBody>
          <a:bodyPr wrap="square" rtlCol="0">
            <a:spAutoFit/>
          </a:bodyPr>
          <a:lstStyle/>
          <a:p>
            <a:pPr algn="ctr"/>
            <a:r>
              <a:rPr lang="en-US" sz="2400" b="1" dirty="0" smtClean="0">
                <a:solidFill>
                  <a:schemeClr val="bg1"/>
                </a:solidFill>
                <a:latin typeface="Calibri Light" panose="020F0302020204030204" pitchFamily="34" charset="0"/>
                <a:cs typeface="Calibri Light" panose="020F0302020204030204" pitchFamily="34" charset="0"/>
              </a:rPr>
              <a:t>Thank You</a:t>
            </a:r>
            <a:endParaRPr lang="en-IN" sz="2400" b="1" dirty="0">
              <a:solidFill>
                <a:schemeClr val="bg1"/>
              </a:solidFill>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223270571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121921"/>
            <a:ext cx="9144000" cy="6632078"/>
          </a:xfrm>
          <a:prstGeom prst="rect">
            <a:avLst/>
          </a:prstGeom>
        </p:spPr>
      </p:pic>
      <p:sp>
        <p:nvSpPr>
          <p:cNvPr id="3" name="Content Placeholder 2"/>
          <p:cNvSpPr>
            <a:spLocks noGrp="1"/>
          </p:cNvSpPr>
          <p:nvPr>
            <p:ph idx="4294967295"/>
          </p:nvPr>
        </p:nvSpPr>
        <p:spPr>
          <a:xfrm>
            <a:off x="268458" y="962799"/>
            <a:ext cx="8494542" cy="5872955"/>
          </a:xfrm>
          <a:prstGeom prst="rect">
            <a:avLst/>
          </a:prstGeom>
        </p:spPr>
        <p:txBody>
          <a:bodyPr>
            <a:noAutofit/>
          </a:bodyPr>
          <a:lstStyle/>
          <a:p>
            <a:pPr marL="57150" indent="0">
              <a:lnSpc>
                <a:spcPct val="150000"/>
              </a:lnSpc>
              <a:spcBef>
                <a:spcPts val="0"/>
              </a:spcBef>
              <a:buNone/>
            </a:pPr>
            <a:r>
              <a:rPr lang="en-US" sz="1800" b="1" dirty="0" smtClean="0">
                <a:latin typeface="Calibri Light" panose="020F0302020204030204" pitchFamily="34" charset="0"/>
                <a:ea typeface="Cambria" panose="02040503050406030204" pitchFamily="18" charset="0"/>
                <a:cs typeface="Calibri Light" panose="020F0302020204030204" pitchFamily="34" charset="0"/>
              </a:rPr>
              <a:t>Site</a:t>
            </a:r>
            <a:r>
              <a:rPr lang="en-US" sz="1800" dirty="0" smtClean="0">
                <a:latin typeface="Calibri Light" panose="020F0302020204030204" pitchFamily="34" charset="0"/>
                <a:ea typeface="Cambria" panose="02040503050406030204" pitchFamily="18" charset="0"/>
                <a:cs typeface="Calibri Light" panose="020F0302020204030204" pitchFamily="34" charset="0"/>
              </a:rPr>
              <a:t>: </a:t>
            </a:r>
            <a:r>
              <a:rPr lang="en-IN" sz="1800" dirty="0">
                <a:latin typeface="Calibri Light" panose="020F0302020204030204" pitchFamily="34" charset="0"/>
                <a:cs typeface="Calibri Light" panose="020F0302020204030204" pitchFamily="34" charset="0"/>
                <a:hlinkClick r:id="rId4"/>
              </a:rPr>
              <a:t>https://dunkinanytime.coca-cola.com/</a:t>
            </a:r>
            <a:endParaRPr lang="en-US" sz="1800" dirty="0" smtClean="0">
              <a:latin typeface="Calibri Light" panose="020F0302020204030204" pitchFamily="34" charset="0"/>
              <a:ea typeface="Cambria" panose="02040503050406030204" pitchFamily="18" charset="0"/>
              <a:cs typeface="Calibri Light" panose="020F0302020204030204" pitchFamily="34" charset="0"/>
            </a:endParaRPr>
          </a:p>
          <a:p>
            <a:pPr marL="57150" indent="0">
              <a:lnSpc>
                <a:spcPct val="150000"/>
              </a:lnSpc>
              <a:spcBef>
                <a:spcPts val="0"/>
              </a:spcBef>
              <a:buNone/>
            </a:pPr>
            <a:r>
              <a:rPr lang="en-US" sz="1800" b="1" dirty="0" smtClean="0">
                <a:latin typeface="Calibri Light" panose="020F0302020204030204" pitchFamily="34" charset="0"/>
                <a:ea typeface="Cambria" panose="02040503050406030204" pitchFamily="18" charset="0"/>
                <a:cs typeface="Calibri Light" panose="020F0302020204030204" pitchFamily="34" charset="0"/>
              </a:rPr>
              <a:t>Page</a:t>
            </a:r>
            <a:r>
              <a:rPr lang="en-US" sz="1800" dirty="0" smtClean="0">
                <a:latin typeface="Calibri Light" panose="020F0302020204030204" pitchFamily="34" charset="0"/>
                <a:ea typeface="Cambria" panose="02040503050406030204" pitchFamily="18" charset="0"/>
                <a:cs typeface="Calibri Light" panose="020F0302020204030204" pitchFamily="34" charset="0"/>
              </a:rPr>
              <a:t>: Home Page</a:t>
            </a:r>
          </a:p>
          <a:p>
            <a:pPr marL="57150" indent="0">
              <a:lnSpc>
                <a:spcPct val="150000"/>
              </a:lnSpc>
              <a:spcBef>
                <a:spcPts val="0"/>
              </a:spcBef>
              <a:buNone/>
            </a:pPr>
            <a:r>
              <a:rPr lang="en-US" sz="1800" b="1" dirty="0" smtClean="0">
                <a:latin typeface="Calibri Light" panose="020F0302020204030204" pitchFamily="34" charset="0"/>
                <a:ea typeface="Cambria" panose="02040503050406030204" pitchFamily="18" charset="0"/>
                <a:cs typeface="Calibri Light" panose="020F0302020204030204" pitchFamily="34" charset="0"/>
              </a:rPr>
              <a:t>Location</a:t>
            </a:r>
            <a:r>
              <a:rPr lang="en-US" sz="1800" dirty="0" smtClean="0">
                <a:latin typeface="Calibri Light" panose="020F0302020204030204" pitchFamily="34" charset="0"/>
                <a:ea typeface="Cambria" panose="02040503050406030204" pitchFamily="18" charset="0"/>
                <a:cs typeface="Calibri Light" panose="020F0302020204030204" pitchFamily="34" charset="0"/>
              </a:rPr>
              <a:t>: US</a:t>
            </a:r>
          </a:p>
          <a:p>
            <a:pPr marL="57150" indent="0">
              <a:lnSpc>
                <a:spcPct val="150000"/>
              </a:lnSpc>
              <a:spcBef>
                <a:spcPts val="0"/>
              </a:spcBef>
              <a:buNone/>
            </a:pPr>
            <a:r>
              <a:rPr lang="en-US" sz="1800" b="1" dirty="0" smtClean="0">
                <a:latin typeface="Calibri Light" panose="020F0302020204030204" pitchFamily="34" charset="0"/>
                <a:ea typeface="Cambria" panose="02040503050406030204" pitchFamily="18" charset="0"/>
                <a:cs typeface="Calibri Light" panose="020F0302020204030204" pitchFamily="34" charset="0"/>
              </a:rPr>
              <a:t>Network</a:t>
            </a:r>
            <a:r>
              <a:rPr lang="en-US" sz="1800" dirty="0" smtClean="0">
                <a:latin typeface="Calibri Light" panose="020F0302020204030204" pitchFamily="34" charset="0"/>
                <a:ea typeface="Cambria" panose="02040503050406030204" pitchFamily="18" charset="0"/>
                <a:cs typeface="Calibri Light" panose="020F0302020204030204" pitchFamily="34" charset="0"/>
              </a:rPr>
              <a:t> Speed: 90-100 Mbps</a:t>
            </a:r>
          </a:p>
          <a:p>
            <a:pPr marL="57150" indent="0">
              <a:lnSpc>
                <a:spcPct val="150000"/>
              </a:lnSpc>
              <a:spcBef>
                <a:spcPts val="0"/>
              </a:spcBef>
              <a:buNone/>
            </a:pPr>
            <a:r>
              <a:rPr lang="en-US" sz="1800" b="1" dirty="0" smtClean="0">
                <a:latin typeface="Calibri Light" panose="020F0302020204030204" pitchFamily="34" charset="0"/>
                <a:ea typeface="Cambria" panose="02040503050406030204" pitchFamily="18" charset="0"/>
                <a:cs typeface="Calibri Light" panose="020F0302020204030204" pitchFamily="34" charset="0"/>
              </a:rPr>
              <a:t>Analysis</a:t>
            </a:r>
            <a:r>
              <a:rPr lang="en-US" sz="1800" dirty="0" smtClean="0">
                <a:latin typeface="Calibri Light" panose="020F0302020204030204" pitchFamily="34" charset="0"/>
                <a:ea typeface="Cambria" panose="02040503050406030204" pitchFamily="18" charset="0"/>
                <a:cs typeface="Calibri Light" panose="020F0302020204030204" pitchFamily="34" charset="0"/>
              </a:rPr>
              <a:t>: V1 tags enabled and V1 Tags disabled</a:t>
            </a:r>
          </a:p>
          <a:p>
            <a:pPr marL="57150" indent="0">
              <a:lnSpc>
                <a:spcPct val="150000"/>
              </a:lnSpc>
              <a:spcBef>
                <a:spcPts val="0"/>
              </a:spcBef>
              <a:buNone/>
            </a:pPr>
            <a:r>
              <a:rPr lang="en-US" sz="1800" dirty="0">
                <a:latin typeface="Calibri Light" panose="020F0302020204030204" pitchFamily="34" charset="0"/>
                <a:ea typeface="Cambria" panose="02040503050406030204" pitchFamily="18" charset="0"/>
                <a:cs typeface="Calibri Light" panose="020F0302020204030204" pitchFamily="34" charset="0"/>
              </a:rPr>
              <a:t>	</a:t>
            </a:r>
            <a:r>
              <a:rPr lang="en-US" sz="1800" dirty="0" smtClean="0">
                <a:latin typeface="Calibri Light" panose="020F0302020204030204" pitchFamily="34" charset="0"/>
                <a:ea typeface="Cambria" panose="02040503050406030204" pitchFamily="18" charset="0"/>
                <a:cs typeface="Calibri Light" panose="020F0302020204030204" pitchFamily="34" charset="0"/>
              </a:rPr>
              <a:t>	Page Load Time and various metrics</a:t>
            </a:r>
          </a:p>
          <a:p>
            <a:pPr marL="57150" indent="0">
              <a:lnSpc>
                <a:spcPct val="150000"/>
              </a:lnSpc>
              <a:spcBef>
                <a:spcPts val="0"/>
              </a:spcBef>
              <a:buNone/>
            </a:pPr>
            <a:r>
              <a:rPr lang="en-US" sz="1800" dirty="0">
                <a:latin typeface="Calibri Light" panose="020F0302020204030204" pitchFamily="34" charset="0"/>
                <a:ea typeface="Cambria" panose="02040503050406030204" pitchFamily="18" charset="0"/>
                <a:cs typeface="Calibri Light" panose="020F0302020204030204" pitchFamily="34" charset="0"/>
              </a:rPr>
              <a:t>	</a:t>
            </a:r>
            <a:r>
              <a:rPr lang="en-US" sz="1800" dirty="0" smtClean="0">
                <a:latin typeface="Calibri Light" panose="020F0302020204030204" pitchFamily="34" charset="0"/>
                <a:ea typeface="Cambria" panose="02040503050406030204" pitchFamily="18" charset="0"/>
                <a:cs typeface="Calibri Light" panose="020F0302020204030204" pitchFamily="34" charset="0"/>
              </a:rPr>
              <a:t>	Load Time Analysis of each element type</a:t>
            </a:r>
          </a:p>
          <a:p>
            <a:pPr marL="57150" indent="0">
              <a:lnSpc>
                <a:spcPct val="150000"/>
              </a:lnSpc>
              <a:spcBef>
                <a:spcPts val="0"/>
              </a:spcBef>
              <a:buNone/>
            </a:pPr>
            <a:r>
              <a:rPr lang="en-US" sz="1800" b="1" dirty="0" smtClean="0">
                <a:latin typeface="Calibri Light" panose="020F0302020204030204" pitchFamily="34" charset="0"/>
                <a:ea typeface="Cambria" panose="02040503050406030204" pitchFamily="18" charset="0"/>
                <a:cs typeface="Calibri Light" panose="020F0302020204030204" pitchFamily="34" charset="0"/>
              </a:rPr>
              <a:t>Tools Used to measure Load Time</a:t>
            </a:r>
            <a:r>
              <a:rPr lang="en-US" sz="1800" dirty="0" smtClean="0">
                <a:latin typeface="Calibri Light" panose="020F0302020204030204" pitchFamily="34" charset="0"/>
                <a:ea typeface="Cambria" panose="02040503050406030204" pitchFamily="18" charset="0"/>
                <a:cs typeface="Calibri Light" panose="020F0302020204030204" pitchFamily="34" charset="0"/>
              </a:rPr>
              <a:t>: </a:t>
            </a:r>
          </a:p>
          <a:p>
            <a:pPr marL="57150" indent="0">
              <a:lnSpc>
                <a:spcPct val="150000"/>
              </a:lnSpc>
              <a:spcBef>
                <a:spcPts val="0"/>
              </a:spcBef>
              <a:buNone/>
            </a:pPr>
            <a:r>
              <a:rPr lang="en-US" sz="1800" dirty="0">
                <a:latin typeface="Calibri Light" panose="020F0302020204030204" pitchFamily="34" charset="0"/>
                <a:ea typeface="Cambria" panose="02040503050406030204" pitchFamily="18" charset="0"/>
                <a:cs typeface="Calibri Light" panose="020F0302020204030204" pitchFamily="34" charset="0"/>
              </a:rPr>
              <a:t>	</a:t>
            </a:r>
            <a:r>
              <a:rPr lang="en-US" sz="1800" dirty="0" smtClean="0">
                <a:latin typeface="Calibri Light" panose="020F0302020204030204" pitchFamily="34" charset="0"/>
                <a:ea typeface="Cambria" panose="02040503050406030204" pitchFamily="18" charset="0"/>
                <a:cs typeface="Calibri Light" panose="020F0302020204030204" pitchFamily="34" charset="0"/>
              </a:rPr>
              <a:t>WebPageTest</a:t>
            </a:r>
          </a:p>
          <a:p>
            <a:pPr marL="57150" indent="0">
              <a:lnSpc>
                <a:spcPct val="150000"/>
              </a:lnSpc>
              <a:spcBef>
                <a:spcPts val="0"/>
              </a:spcBef>
              <a:buNone/>
            </a:pPr>
            <a:r>
              <a:rPr lang="en-US" sz="1800" dirty="0">
                <a:latin typeface="Calibri Light" panose="020F0302020204030204" pitchFamily="34" charset="0"/>
                <a:ea typeface="Cambria" panose="02040503050406030204" pitchFamily="18" charset="0"/>
                <a:cs typeface="Calibri Light" panose="020F0302020204030204" pitchFamily="34" charset="0"/>
              </a:rPr>
              <a:t>	</a:t>
            </a:r>
            <a:r>
              <a:rPr lang="en-US" sz="1800" dirty="0" smtClean="0">
                <a:latin typeface="Calibri Light" panose="020F0302020204030204" pitchFamily="34" charset="0"/>
                <a:ea typeface="Cambria" panose="02040503050406030204" pitchFamily="18" charset="0"/>
                <a:cs typeface="Calibri Light" panose="020F0302020204030204" pitchFamily="34" charset="0"/>
              </a:rPr>
              <a:t>Chrome Developer Tool</a:t>
            </a:r>
            <a:endParaRPr lang="en-US" sz="1800" dirty="0" smtClean="0">
              <a:latin typeface="Calibri Light" panose="020F0302020204030204" pitchFamily="34" charset="0"/>
              <a:ea typeface="Cambria" panose="02040503050406030204" pitchFamily="18" charset="0"/>
              <a:cs typeface="Calibri Light" panose="020F0302020204030204" pitchFamily="34" charset="0"/>
            </a:endParaRPr>
          </a:p>
          <a:p>
            <a:pPr marL="57150" indent="0">
              <a:lnSpc>
                <a:spcPct val="150000"/>
              </a:lnSpc>
              <a:spcBef>
                <a:spcPts val="0"/>
              </a:spcBef>
              <a:buNone/>
            </a:pPr>
            <a:r>
              <a:rPr lang="en-US" sz="1800" b="1" dirty="0" smtClean="0">
                <a:latin typeface="Calibri Light" panose="020F0302020204030204" pitchFamily="34" charset="0"/>
                <a:ea typeface="Cambria" panose="02040503050406030204" pitchFamily="18" charset="0"/>
                <a:cs typeface="Calibri Light" panose="020F0302020204030204" pitchFamily="34" charset="0"/>
              </a:rPr>
              <a:t>Tools Used for Recommendations:</a:t>
            </a:r>
          </a:p>
          <a:p>
            <a:pPr marL="57150" indent="0">
              <a:lnSpc>
                <a:spcPct val="150000"/>
              </a:lnSpc>
              <a:spcBef>
                <a:spcPts val="0"/>
              </a:spcBef>
              <a:buNone/>
            </a:pPr>
            <a:r>
              <a:rPr lang="en-US" sz="1800" b="1" dirty="0">
                <a:latin typeface="Calibri Light" panose="020F0302020204030204" pitchFamily="34" charset="0"/>
                <a:ea typeface="Cambria" panose="02040503050406030204" pitchFamily="18" charset="0"/>
                <a:cs typeface="Calibri Light" panose="020F0302020204030204" pitchFamily="34" charset="0"/>
              </a:rPr>
              <a:t>	</a:t>
            </a:r>
            <a:r>
              <a:rPr lang="en-US" sz="1800" dirty="0">
                <a:latin typeface="Calibri Light" panose="020F0302020204030204" pitchFamily="34" charset="0"/>
                <a:ea typeface="Cambria" panose="02040503050406030204" pitchFamily="18" charset="0"/>
                <a:cs typeface="Calibri Light" panose="020F0302020204030204" pitchFamily="34" charset="0"/>
              </a:rPr>
              <a:t>Page Speed Insights </a:t>
            </a:r>
            <a:endParaRPr lang="en-US" sz="1800" dirty="0" smtClean="0">
              <a:latin typeface="Calibri Light" panose="020F0302020204030204" pitchFamily="34" charset="0"/>
              <a:ea typeface="Cambria" panose="02040503050406030204" pitchFamily="18" charset="0"/>
              <a:cs typeface="Calibri Light" panose="020F0302020204030204" pitchFamily="34" charset="0"/>
            </a:endParaRPr>
          </a:p>
          <a:p>
            <a:pPr marL="57150" indent="0">
              <a:lnSpc>
                <a:spcPct val="150000"/>
              </a:lnSpc>
              <a:spcBef>
                <a:spcPts val="0"/>
              </a:spcBef>
              <a:buNone/>
            </a:pPr>
            <a:r>
              <a:rPr lang="en-US" sz="1800" dirty="0">
                <a:latin typeface="Calibri Light" panose="020F0302020204030204" pitchFamily="34" charset="0"/>
                <a:ea typeface="Cambria" panose="02040503050406030204" pitchFamily="18" charset="0"/>
                <a:cs typeface="Calibri Light" panose="020F0302020204030204" pitchFamily="34" charset="0"/>
              </a:rPr>
              <a:t>	</a:t>
            </a:r>
            <a:r>
              <a:rPr lang="en-US" sz="1800" dirty="0" smtClean="0">
                <a:latin typeface="Calibri Light" panose="020F0302020204030204" pitchFamily="34" charset="0"/>
                <a:ea typeface="Cambria" panose="02040503050406030204" pitchFamily="18" charset="0"/>
                <a:cs typeface="Calibri Light" panose="020F0302020204030204" pitchFamily="34" charset="0"/>
              </a:rPr>
              <a:t>WebPageTest</a:t>
            </a:r>
          </a:p>
          <a:p>
            <a:pPr marL="57150" indent="0">
              <a:lnSpc>
                <a:spcPct val="150000"/>
              </a:lnSpc>
              <a:spcBef>
                <a:spcPts val="0"/>
              </a:spcBef>
              <a:buNone/>
            </a:pPr>
            <a:r>
              <a:rPr lang="en-US" sz="1800" dirty="0">
                <a:latin typeface="Calibri Light" panose="020F0302020204030204" pitchFamily="34" charset="0"/>
                <a:ea typeface="Cambria" panose="02040503050406030204" pitchFamily="18" charset="0"/>
                <a:cs typeface="Calibri Light" panose="020F0302020204030204" pitchFamily="34" charset="0"/>
              </a:rPr>
              <a:t>	</a:t>
            </a:r>
            <a:r>
              <a:rPr lang="en-US" sz="1800" dirty="0" err="1" smtClean="0">
                <a:latin typeface="Calibri Light" panose="020F0302020204030204" pitchFamily="34" charset="0"/>
                <a:ea typeface="Cambria" panose="02040503050406030204" pitchFamily="18" charset="0"/>
                <a:cs typeface="Calibri Light" panose="020F0302020204030204" pitchFamily="34" charset="0"/>
              </a:rPr>
              <a:t>KeyCDN</a:t>
            </a:r>
            <a:endParaRPr lang="en-US" sz="1800" dirty="0">
              <a:latin typeface="Calibri Light" panose="020F0302020204030204" pitchFamily="34" charset="0"/>
              <a:ea typeface="Cambria" panose="02040503050406030204" pitchFamily="18" charset="0"/>
              <a:cs typeface="Calibri Light" panose="020F0302020204030204" pitchFamily="34" charset="0"/>
            </a:endParaRPr>
          </a:p>
          <a:p>
            <a:pPr marL="57150" indent="0">
              <a:lnSpc>
                <a:spcPct val="150000"/>
              </a:lnSpc>
              <a:spcBef>
                <a:spcPts val="0"/>
              </a:spcBef>
              <a:buNone/>
            </a:pPr>
            <a:endParaRPr lang="en-US" sz="1800" b="1" dirty="0" smtClean="0">
              <a:latin typeface="Calibri Light" panose="020F0302020204030204" pitchFamily="34" charset="0"/>
              <a:ea typeface="Cambria" panose="02040503050406030204" pitchFamily="18" charset="0"/>
              <a:cs typeface="Calibri Light" panose="020F0302020204030204" pitchFamily="34" charset="0"/>
            </a:endParaRPr>
          </a:p>
        </p:txBody>
      </p:sp>
      <p:sp>
        <p:nvSpPr>
          <p:cNvPr id="9" name="TextBox 8"/>
          <p:cNvSpPr txBox="1"/>
          <p:nvPr/>
        </p:nvSpPr>
        <p:spPr>
          <a:xfrm>
            <a:off x="152400" y="6477000"/>
            <a:ext cx="1143000" cy="276999"/>
          </a:xfrm>
          <a:prstGeom prst="rect">
            <a:avLst/>
          </a:prstGeom>
          <a:noFill/>
        </p:spPr>
        <p:txBody>
          <a:bodyPr wrap="square" rtlCol="0">
            <a:spAutoFit/>
          </a:bodyPr>
          <a:lstStyle/>
          <a:p>
            <a:fld id="{CDF1606B-1F3A-40C6-8ABF-CD910E2E0DDE}" type="slidenum">
              <a:rPr lang="en-IN" sz="1200" smtClean="0">
                <a:latin typeface="Cambria" panose="02040503050406030204" pitchFamily="18" charset="0"/>
                <a:ea typeface="Cambria" panose="02040503050406030204" pitchFamily="18" charset="0"/>
              </a:rPr>
              <a:t>3</a:t>
            </a:fld>
            <a:endParaRPr lang="en-IN" sz="1200" dirty="0">
              <a:latin typeface="Cambria" panose="02040503050406030204" pitchFamily="18" charset="0"/>
              <a:ea typeface="Cambria" panose="02040503050406030204" pitchFamily="18" charset="0"/>
            </a:endParaRPr>
          </a:p>
        </p:txBody>
      </p:sp>
      <p:sp>
        <p:nvSpPr>
          <p:cNvPr id="11" name="Title 1"/>
          <p:cNvSpPr txBox="1">
            <a:spLocks/>
          </p:cNvSpPr>
          <p:nvPr/>
        </p:nvSpPr>
        <p:spPr>
          <a:xfrm>
            <a:off x="944294" y="152400"/>
            <a:ext cx="7162800" cy="533400"/>
          </a:xfrm>
          <a:prstGeom prst="rect">
            <a:avLst/>
          </a:prstGeom>
        </p:spPr>
        <p:txBody>
          <a:bodyPr/>
          <a:lstStyle>
            <a:lvl1pPr algn="l" defTabSz="457200" rtl="0" eaLnBrk="1" latinLnBrk="0" hangingPunct="1">
              <a:spcBef>
                <a:spcPct val="0"/>
              </a:spcBef>
              <a:buNone/>
              <a:defRPr sz="3200" b="1" i="0" kern="1200">
                <a:solidFill>
                  <a:schemeClr val="tx1"/>
                </a:solidFill>
                <a:latin typeface="Arial"/>
                <a:ea typeface="+mj-ea"/>
                <a:cs typeface="Arial"/>
              </a:defRPr>
            </a:lvl1pPr>
          </a:lstStyle>
          <a:p>
            <a:pPr algn="ctr">
              <a:lnSpc>
                <a:spcPct val="150000"/>
              </a:lnSpc>
              <a:spcBef>
                <a:spcPts val="0"/>
              </a:spcBef>
            </a:pPr>
            <a:endParaRPr lang="en-US" sz="2400" dirty="0">
              <a:solidFill>
                <a:srgbClr val="E5BC3D"/>
              </a:solidFill>
              <a:latin typeface="Cambria" panose="02040503050406030204" pitchFamily="18" charset="0"/>
              <a:ea typeface="Cambria" panose="02040503050406030204" pitchFamily="18" charset="0"/>
            </a:endParaRPr>
          </a:p>
        </p:txBody>
      </p:sp>
      <p:sp>
        <p:nvSpPr>
          <p:cNvPr id="7" name="Rectangle 6"/>
          <p:cNvSpPr/>
          <p:nvPr/>
        </p:nvSpPr>
        <p:spPr>
          <a:xfrm>
            <a:off x="3505286" y="234155"/>
            <a:ext cx="2040815" cy="461665"/>
          </a:xfrm>
          <a:prstGeom prst="rect">
            <a:avLst/>
          </a:prstGeom>
        </p:spPr>
        <p:txBody>
          <a:bodyPr wrap="none">
            <a:spAutoFit/>
          </a:bodyPr>
          <a:lstStyle/>
          <a:p>
            <a:r>
              <a:rPr lang="en-US" sz="2400" b="1" dirty="0" smtClean="0">
                <a:solidFill>
                  <a:schemeClr val="bg1"/>
                </a:solidFill>
                <a:latin typeface="Calibri Light" panose="020F0302020204030204" pitchFamily="34" charset="0"/>
                <a:cs typeface="Calibri Light" panose="020F0302020204030204" pitchFamily="34" charset="0"/>
              </a:rPr>
              <a:t>Analysis Details</a:t>
            </a:r>
            <a:endParaRPr lang="en-IN" sz="2400" b="1" dirty="0">
              <a:solidFill>
                <a:schemeClr val="bg1"/>
              </a:solidFill>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268795910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9832" y="-390708"/>
            <a:ext cx="9144000" cy="7248708"/>
          </a:xfrm>
          <a:prstGeom prst="rect">
            <a:avLst/>
          </a:prstGeom>
        </p:spPr>
      </p:pic>
      <p:sp>
        <p:nvSpPr>
          <p:cNvPr id="9" name="TextBox 8"/>
          <p:cNvSpPr txBox="1"/>
          <p:nvPr/>
        </p:nvSpPr>
        <p:spPr>
          <a:xfrm>
            <a:off x="152400" y="6477000"/>
            <a:ext cx="1143000" cy="276999"/>
          </a:xfrm>
          <a:prstGeom prst="rect">
            <a:avLst/>
          </a:prstGeom>
          <a:noFill/>
        </p:spPr>
        <p:txBody>
          <a:bodyPr wrap="square" rtlCol="0">
            <a:spAutoFit/>
          </a:bodyPr>
          <a:lstStyle/>
          <a:p>
            <a:fld id="{CDF1606B-1F3A-40C6-8ABF-CD910E2E0DDE}" type="slidenum">
              <a:rPr lang="en-IN" sz="1200" smtClean="0"/>
              <a:t>4</a:t>
            </a:fld>
            <a:endParaRPr lang="en-IN" sz="1200" dirty="0"/>
          </a:p>
        </p:txBody>
      </p:sp>
      <p:sp>
        <p:nvSpPr>
          <p:cNvPr id="4" name="Rectangle 3"/>
          <p:cNvSpPr/>
          <p:nvPr/>
        </p:nvSpPr>
        <p:spPr>
          <a:xfrm>
            <a:off x="140092" y="1066800"/>
            <a:ext cx="4353232" cy="5257800"/>
          </a:xfrm>
          <a:prstGeom prst="rect">
            <a:avLst/>
          </a:prstGeom>
          <a:solidFill>
            <a:schemeClr val="tx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a:p>
        </p:txBody>
      </p:sp>
      <p:sp>
        <p:nvSpPr>
          <p:cNvPr id="10" name="Rectangle 9"/>
          <p:cNvSpPr/>
          <p:nvPr/>
        </p:nvSpPr>
        <p:spPr>
          <a:xfrm>
            <a:off x="4667864" y="1069926"/>
            <a:ext cx="4353232" cy="5257800"/>
          </a:xfrm>
          <a:prstGeom prst="rect">
            <a:avLst/>
          </a:prstGeom>
          <a:solidFill>
            <a:schemeClr val="tx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a:p>
        </p:txBody>
      </p:sp>
      <p:sp>
        <p:nvSpPr>
          <p:cNvPr id="6" name="Rectangle 5"/>
          <p:cNvSpPr/>
          <p:nvPr/>
        </p:nvSpPr>
        <p:spPr>
          <a:xfrm>
            <a:off x="144194" y="1066800"/>
            <a:ext cx="4353232" cy="457200"/>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dirty="0" smtClean="0">
                <a:solidFill>
                  <a:schemeClr val="bg1"/>
                </a:solidFill>
              </a:rPr>
              <a:t>V1 </a:t>
            </a:r>
            <a:r>
              <a:rPr lang="en-US" dirty="0">
                <a:solidFill>
                  <a:schemeClr val="bg1"/>
                </a:solidFill>
              </a:rPr>
              <a:t>Tags Enabled</a:t>
            </a:r>
            <a:endParaRPr lang="en-IN" dirty="0">
              <a:solidFill>
                <a:schemeClr val="bg1"/>
              </a:solidFill>
            </a:endParaRPr>
          </a:p>
        </p:txBody>
      </p:sp>
      <p:sp>
        <p:nvSpPr>
          <p:cNvPr id="13" name="Rectangle 12"/>
          <p:cNvSpPr/>
          <p:nvPr/>
        </p:nvSpPr>
        <p:spPr>
          <a:xfrm>
            <a:off x="4658619" y="1069926"/>
            <a:ext cx="4353232" cy="457200"/>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dirty="0" smtClean="0">
                <a:solidFill>
                  <a:schemeClr val="bg1"/>
                </a:solidFill>
              </a:rPr>
              <a:t>V1 Tags Disabled</a:t>
            </a:r>
            <a:endParaRPr lang="en-IN" dirty="0">
              <a:solidFill>
                <a:schemeClr val="bg1"/>
              </a:solidFill>
            </a:endParaRPr>
          </a:p>
        </p:txBody>
      </p:sp>
      <p:graphicFrame>
        <p:nvGraphicFramePr>
          <p:cNvPr id="7" name="Table 6"/>
          <p:cNvGraphicFramePr>
            <a:graphicFrameLocks noGrp="1"/>
          </p:cNvGraphicFramePr>
          <p:nvPr>
            <p:extLst>
              <p:ext uri="{D42A27DB-BD31-4B8C-83A1-F6EECF244321}">
                <p14:modId xmlns:p14="http://schemas.microsoft.com/office/powerpoint/2010/main" val="1806764136"/>
              </p:ext>
            </p:extLst>
          </p:nvPr>
        </p:nvGraphicFramePr>
        <p:xfrm>
          <a:off x="152400" y="1524000"/>
          <a:ext cx="4345026" cy="2204720"/>
        </p:xfrm>
        <a:graphic>
          <a:graphicData uri="http://schemas.openxmlformats.org/drawingml/2006/table">
            <a:tbl>
              <a:tblPr firstRow="1" bandRow="1">
                <a:tableStyleId>{5C22544A-7EE6-4342-B048-85BDC9FD1C3A}</a:tableStyleId>
              </a:tblPr>
              <a:tblGrid>
                <a:gridCol w="2362200">
                  <a:extLst>
                    <a:ext uri="{9D8B030D-6E8A-4147-A177-3AD203B41FA5}">
                      <a16:colId xmlns:a16="http://schemas.microsoft.com/office/drawing/2014/main" val="946946871"/>
                    </a:ext>
                  </a:extLst>
                </a:gridCol>
                <a:gridCol w="1982826">
                  <a:extLst>
                    <a:ext uri="{9D8B030D-6E8A-4147-A177-3AD203B41FA5}">
                      <a16:colId xmlns:a16="http://schemas.microsoft.com/office/drawing/2014/main" val="4260075709"/>
                    </a:ext>
                  </a:extLst>
                </a:gridCol>
              </a:tblGrid>
              <a:tr h="370840">
                <a:tc>
                  <a:txBody>
                    <a:bodyPr/>
                    <a:lstStyle/>
                    <a:p>
                      <a:pPr algn="ctr"/>
                      <a:r>
                        <a:rPr lang="en-US" sz="1800" dirty="0" smtClean="0">
                          <a:latin typeface="Calibri Light" panose="020F0302020204030204" pitchFamily="34" charset="0"/>
                          <a:cs typeface="Calibri Light" panose="020F0302020204030204" pitchFamily="34" charset="0"/>
                        </a:rPr>
                        <a:t>Metrics</a:t>
                      </a:r>
                      <a:endParaRPr lang="en-IN" sz="1800" dirty="0">
                        <a:latin typeface="Calibri Light" panose="020F0302020204030204" pitchFamily="34" charset="0"/>
                        <a:cs typeface="Calibri Light" panose="020F0302020204030204" pitchFamily="34" charset="0"/>
                      </a:endParaRPr>
                    </a:p>
                  </a:txBody>
                  <a:tcPr/>
                </a:tc>
                <a:tc>
                  <a:txBody>
                    <a:bodyPr/>
                    <a:lstStyle/>
                    <a:p>
                      <a:pPr algn="ctr"/>
                      <a:r>
                        <a:rPr lang="en-US" sz="1800" dirty="0" smtClean="0">
                          <a:latin typeface="Calibri Light" panose="020F0302020204030204" pitchFamily="34" charset="0"/>
                          <a:cs typeface="Calibri Light" panose="020F0302020204030204" pitchFamily="34" charset="0"/>
                        </a:rPr>
                        <a:t>Load Time</a:t>
                      </a:r>
                      <a:r>
                        <a:rPr lang="en-US" sz="1800" baseline="0" dirty="0" smtClean="0">
                          <a:latin typeface="Calibri Light" panose="020F0302020204030204" pitchFamily="34" charset="0"/>
                          <a:cs typeface="Calibri Light" panose="020F0302020204030204" pitchFamily="34" charset="0"/>
                        </a:rPr>
                        <a:t> (Secs)</a:t>
                      </a:r>
                      <a:endParaRPr lang="en-IN" sz="1800" dirty="0">
                        <a:latin typeface="Calibri Light" panose="020F0302020204030204" pitchFamily="34" charset="0"/>
                        <a:cs typeface="Calibri Light" panose="020F0302020204030204" pitchFamily="34" charset="0"/>
                      </a:endParaRPr>
                    </a:p>
                  </a:txBody>
                  <a:tcPr/>
                </a:tc>
                <a:extLst>
                  <a:ext uri="{0D108BD9-81ED-4DB2-BD59-A6C34878D82A}">
                    <a16:rowId xmlns:a16="http://schemas.microsoft.com/office/drawing/2014/main" val="3149748163"/>
                  </a:ext>
                </a:extLst>
              </a:tr>
              <a:tr h="238760">
                <a:tc>
                  <a:txBody>
                    <a:bodyPr/>
                    <a:lstStyle/>
                    <a:p>
                      <a:r>
                        <a:rPr lang="en-US" dirty="0" smtClean="0">
                          <a:latin typeface="Calibri Light" panose="020F0302020204030204" pitchFamily="34" charset="0"/>
                          <a:cs typeface="Calibri Light" panose="020F0302020204030204" pitchFamily="34" charset="0"/>
                        </a:rPr>
                        <a:t>First Contentful Paint</a:t>
                      </a:r>
                      <a:endParaRPr lang="en-IN" dirty="0">
                        <a:latin typeface="Calibri Light" panose="020F0302020204030204" pitchFamily="34" charset="0"/>
                        <a:cs typeface="Calibri Light" panose="020F0302020204030204" pitchFamily="34" charset="0"/>
                      </a:endParaRPr>
                    </a:p>
                  </a:txBody>
                  <a:tcPr/>
                </a:tc>
                <a:tc>
                  <a:txBody>
                    <a:bodyPr/>
                    <a:lstStyle/>
                    <a:p>
                      <a:pPr algn="ctr"/>
                      <a:r>
                        <a:rPr lang="en-US" dirty="0" smtClean="0">
                          <a:latin typeface="Calibri Light" panose="020F0302020204030204" pitchFamily="34" charset="0"/>
                          <a:cs typeface="Calibri Light" panose="020F0302020204030204" pitchFamily="34" charset="0"/>
                        </a:rPr>
                        <a:t>1.40</a:t>
                      </a:r>
                      <a:endParaRPr lang="en-IN" dirty="0">
                        <a:latin typeface="Calibri Light" panose="020F0302020204030204" pitchFamily="34" charset="0"/>
                        <a:cs typeface="Calibri Light" panose="020F0302020204030204" pitchFamily="34" charset="0"/>
                      </a:endParaRPr>
                    </a:p>
                  </a:txBody>
                  <a:tcPr/>
                </a:tc>
                <a:extLst>
                  <a:ext uri="{0D108BD9-81ED-4DB2-BD59-A6C34878D82A}">
                    <a16:rowId xmlns:a16="http://schemas.microsoft.com/office/drawing/2014/main" val="3197997097"/>
                  </a:ext>
                </a:extLst>
              </a:tr>
              <a:tr h="330200">
                <a:tc>
                  <a:txBody>
                    <a:bodyPr/>
                    <a:lstStyle/>
                    <a:p>
                      <a:r>
                        <a:rPr lang="en-US" dirty="0" smtClean="0">
                          <a:latin typeface="Calibri Light" panose="020F0302020204030204" pitchFamily="34" charset="0"/>
                          <a:cs typeface="Calibri Light" panose="020F0302020204030204" pitchFamily="34" charset="0"/>
                        </a:rPr>
                        <a:t>Large Contentful</a:t>
                      </a:r>
                      <a:r>
                        <a:rPr lang="en-US" baseline="0" dirty="0" smtClean="0">
                          <a:latin typeface="Calibri Light" panose="020F0302020204030204" pitchFamily="34" charset="0"/>
                          <a:cs typeface="Calibri Light" panose="020F0302020204030204" pitchFamily="34" charset="0"/>
                        </a:rPr>
                        <a:t> Paint</a:t>
                      </a:r>
                      <a:endParaRPr lang="en-IN" dirty="0">
                        <a:latin typeface="Calibri Light" panose="020F0302020204030204" pitchFamily="34" charset="0"/>
                        <a:cs typeface="Calibri Light" panose="020F0302020204030204" pitchFamily="34" charset="0"/>
                      </a:endParaRPr>
                    </a:p>
                  </a:txBody>
                  <a:tcPr/>
                </a:tc>
                <a:tc>
                  <a:txBody>
                    <a:bodyPr/>
                    <a:lstStyle/>
                    <a:p>
                      <a:pPr algn="ctr"/>
                      <a:r>
                        <a:rPr lang="en-US" dirty="0" smtClean="0">
                          <a:latin typeface="Calibri Light" panose="020F0302020204030204" pitchFamily="34" charset="0"/>
                          <a:cs typeface="Calibri Light" panose="020F0302020204030204" pitchFamily="34" charset="0"/>
                        </a:rPr>
                        <a:t>5.3</a:t>
                      </a:r>
                      <a:endParaRPr lang="en-IN" dirty="0">
                        <a:latin typeface="Calibri Light" panose="020F0302020204030204" pitchFamily="34" charset="0"/>
                        <a:cs typeface="Calibri Light" panose="020F0302020204030204" pitchFamily="34" charset="0"/>
                      </a:endParaRPr>
                    </a:p>
                  </a:txBody>
                  <a:tcPr/>
                </a:tc>
                <a:extLst>
                  <a:ext uri="{0D108BD9-81ED-4DB2-BD59-A6C34878D82A}">
                    <a16:rowId xmlns:a16="http://schemas.microsoft.com/office/drawing/2014/main" val="2310806762"/>
                  </a:ext>
                </a:extLst>
              </a:tr>
              <a:tr h="269240">
                <a:tc>
                  <a:txBody>
                    <a:bodyPr/>
                    <a:lstStyle/>
                    <a:p>
                      <a:r>
                        <a:rPr lang="en-US" dirty="0" smtClean="0">
                          <a:latin typeface="Calibri Light" panose="020F0302020204030204" pitchFamily="34" charset="0"/>
                          <a:cs typeface="Calibri Light" panose="020F0302020204030204" pitchFamily="34" charset="0"/>
                        </a:rPr>
                        <a:t>DOM Complete</a:t>
                      </a:r>
                      <a:endParaRPr lang="en-IN" dirty="0">
                        <a:latin typeface="Calibri Light" panose="020F0302020204030204" pitchFamily="34" charset="0"/>
                        <a:cs typeface="Calibri Light" panose="020F0302020204030204" pitchFamily="34" charset="0"/>
                      </a:endParaRPr>
                    </a:p>
                  </a:txBody>
                  <a:tcPr/>
                </a:tc>
                <a:tc>
                  <a:txBody>
                    <a:bodyPr/>
                    <a:lstStyle/>
                    <a:p>
                      <a:pPr algn="ctr"/>
                      <a:r>
                        <a:rPr lang="en-US" dirty="0" smtClean="0">
                          <a:latin typeface="Calibri Light" panose="020F0302020204030204" pitchFamily="34" charset="0"/>
                          <a:cs typeface="Calibri Light" panose="020F0302020204030204" pitchFamily="34" charset="0"/>
                        </a:rPr>
                        <a:t>5.5</a:t>
                      </a:r>
                      <a:endParaRPr lang="en-IN" dirty="0">
                        <a:latin typeface="Calibri Light" panose="020F0302020204030204" pitchFamily="34" charset="0"/>
                        <a:cs typeface="Calibri Light" panose="020F0302020204030204" pitchFamily="34" charset="0"/>
                      </a:endParaRPr>
                    </a:p>
                  </a:txBody>
                  <a:tcPr/>
                </a:tc>
                <a:extLst>
                  <a:ext uri="{0D108BD9-81ED-4DB2-BD59-A6C34878D82A}">
                    <a16:rowId xmlns:a16="http://schemas.microsoft.com/office/drawing/2014/main" val="2254490842"/>
                  </a:ext>
                </a:extLst>
              </a:tr>
              <a:tr h="360680">
                <a:tc>
                  <a:txBody>
                    <a:bodyPr/>
                    <a:lstStyle/>
                    <a:p>
                      <a:r>
                        <a:rPr lang="en-US" dirty="0" smtClean="0">
                          <a:latin typeface="Calibri Light" panose="020F0302020204030204" pitchFamily="34" charset="0"/>
                          <a:cs typeface="Calibri Light" panose="020F0302020204030204" pitchFamily="34" charset="0"/>
                        </a:rPr>
                        <a:t>Fully Loaded</a:t>
                      </a:r>
                      <a:endParaRPr lang="en-IN" dirty="0">
                        <a:latin typeface="Calibri Light" panose="020F0302020204030204" pitchFamily="34" charset="0"/>
                        <a:cs typeface="Calibri Light" panose="020F0302020204030204" pitchFamily="34" charset="0"/>
                      </a:endParaRPr>
                    </a:p>
                  </a:txBody>
                  <a:tcPr/>
                </a:tc>
                <a:tc>
                  <a:txBody>
                    <a:bodyPr/>
                    <a:lstStyle/>
                    <a:p>
                      <a:pPr algn="ctr"/>
                      <a:r>
                        <a:rPr lang="en-US" dirty="0" smtClean="0">
                          <a:latin typeface="Calibri Light" panose="020F0302020204030204" pitchFamily="34" charset="0"/>
                          <a:cs typeface="Calibri Light" panose="020F0302020204030204" pitchFamily="34" charset="0"/>
                        </a:rPr>
                        <a:t>7.8</a:t>
                      </a:r>
                      <a:endParaRPr lang="en-IN" dirty="0">
                        <a:latin typeface="Calibri Light" panose="020F0302020204030204" pitchFamily="34" charset="0"/>
                        <a:cs typeface="Calibri Light" panose="020F0302020204030204" pitchFamily="34" charset="0"/>
                      </a:endParaRPr>
                    </a:p>
                  </a:txBody>
                  <a:tcPr/>
                </a:tc>
                <a:extLst>
                  <a:ext uri="{0D108BD9-81ED-4DB2-BD59-A6C34878D82A}">
                    <a16:rowId xmlns:a16="http://schemas.microsoft.com/office/drawing/2014/main" val="1901853611"/>
                  </a:ext>
                </a:extLst>
              </a:tr>
              <a:tr h="370840">
                <a:tc>
                  <a:txBody>
                    <a:bodyPr/>
                    <a:lstStyle/>
                    <a:p>
                      <a:r>
                        <a:rPr lang="en-US" dirty="0" smtClean="0">
                          <a:latin typeface="Calibri Light" panose="020F0302020204030204" pitchFamily="34" charset="0"/>
                          <a:cs typeface="Calibri Light" panose="020F0302020204030204" pitchFamily="34" charset="0"/>
                        </a:rPr>
                        <a:t>V1 Tags</a:t>
                      </a:r>
                      <a:endParaRPr lang="en-IN" dirty="0">
                        <a:latin typeface="Calibri Light" panose="020F0302020204030204" pitchFamily="34" charset="0"/>
                        <a:cs typeface="Calibri Light" panose="020F0302020204030204" pitchFamily="34" charset="0"/>
                      </a:endParaRPr>
                    </a:p>
                  </a:txBody>
                  <a:tcPr/>
                </a:tc>
                <a:tc>
                  <a:txBody>
                    <a:bodyPr/>
                    <a:lstStyle/>
                    <a:p>
                      <a:pPr algn="ctr"/>
                      <a:r>
                        <a:rPr lang="en-US" dirty="0" smtClean="0">
                          <a:latin typeface="Calibri Light" panose="020F0302020204030204" pitchFamily="34" charset="0"/>
                          <a:cs typeface="Calibri Light" panose="020F0302020204030204" pitchFamily="34" charset="0"/>
                        </a:rPr>
                        <a:t>0.62</a:t>
                      </a:r>
                      <a:endParaRPr lang="en-IN" dirty="0">
                        <a:latin typeface="Calibri Light" panose="020F0302020204030204" pitchFamily="34" charset="0"/>
                        <a:cs typeface="Calibri Light" panose="020F0302020204030204" pitchFamily="34" charset="0"/>
                      </a:endParaRPr>
                    </a:p>
                  </a:txBody>
                  <a:tcPr/>
                </a:tc>
                <a:extLst>
                  <a:ext uri="{0D108BD9-81ED-4DB2-BD59-A6C34878D82A}">
                    <a16:rowId xmlns:a16="http://schemas.microsoft.com/office/drawing/2014/main" val="2279725323"/>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999354894"/>
              </p:ext>
            </p:extLst>
          </p:nvPr>
        </p:nvGraphicFramePr>
        <p:xfrm>
          <a:off x="4676070" y="1527126"/>
          <a:ext cx="4345026" cy="2204720"/>
        </p:xfrm>
        <a:graphic>
          <a:graphicData uri="http://schemas.openxmlformats.org/drawingml/2006/table">
            <a:tbl>
              <a:tblPr firstRow="1" bandRow="1">
                <a:tableStyleId>{5C22544A-7EE6-4342-B048-85BDC9FD1C3A}</a:tableStyleId>
              </a:tblPr>
              <a:tblGrid>
                <a:gridCol w="2334330">
                  <a:extLst>
                    <a:ext uri="{9D8B030D-6E8A-4147-A177-3AD203B41FA5}">
                      <a16:colId xmlns:a16="http://schemas.microsoft.com/office/drawing/2014/main" val="946946871"/>
                    </a:ext>
                  </a:extLst>
                </a:gridCol>
                <a:gridCol w="2010696">
                  <a:extLst>
                    <a:ext uri="{9D8B030D-6E8A-4147-A177-3AD203B41FA5}">
                      <a16:colId xmlns:a16="http://schemas.microsoft.com/office/drawing/2014/main" val="4260075709"/>
                    </a:ext>
                  </a:extLst>
                </a:gridCol>
              </a:tblGrid>
              <a:tr h="370840">
                <a:tc>
                  <a:txBody>
                    <a:bodyPr/>
                    <a:lstStyle/>
                    <a:p>
                      <a:pPr algn="ctr"/>
                      <a:r>
                        <a:rPr lang="en-US" dirty="0" smtClean="0">
                          <a:latin typeface="Calibri Light" panose="020F0302020204030204" pitchFamily="34" charset="0"/>
                          <a:cs typeface="Calibri Light" panose="020F0302020204030204" pitchFamily="34" charset="0"/>
                        </a:rPr>
                        <a:t>Metrics</a:t>
                      </a:r>
                      <a:endParaRPr lang="en-IN" dirty="0">
                        <a:latin typeface="Calibri Light" panose="020F0302020204030204" pitchFamily="34" charset="0"/>
                        <a:cs typeface="Calibri Light" panose="020F0302020204030204" pitchFamily="34" charset="0"/>
                      </a:endParaRPr>
                    </a:p>
                  </a:txBody>
                  <a:tcPr/>
                </a:tc>
                <a:tc>
                  <a:txBody>
                    <a:bodyPr/>
                    <a:lstStyle/>
                    <a:p>
                      <a:pPr algn="ctr"/>
                      <a:r>
                        <a:rPr lang="en-US" smtClean="0">
                          <a:latin typeface="Calibri Light" panose="020F0302020204030204" pitchFamily="34" charset="0"/>
                          <a:cs typeface="Calibri Light" panose="020F0302020204030204" pitchFamily="34" charset="0"/>
                        </a:rPr>
                        <a:t>Load Time (Secs)</a:t>
                      </a:r>
                      <a:endParaRPr lang="en-IN" dirty="0">
                        <a:latin typeface="Calibri Light" panose="020F0302020204030204" pitchFamily="34" charset="0"/>
                        <a:cs typeface="Calibri Light" panose="020F0302020204030204" pitchFamily="34" charset="0"/>
                      </a:endParaRPr>
                    </a:p>
                  </a:txBody>
                  <a:tcPr/>
                </a:tc>
                <a:extLst>
                  <a:ext uri="{0D108BD9-81ED-4DB2-BD59-A6C34878D82A}">
                    <a16:rowId xmlns:a16="http://schemas.microsoft.com/office/drawing/2014/main" val="3149748163"/>
                  </a:ext>
                </a:extLst>
              </a:tr>
              <a:tr h="314960">
                <a:tc>
                  <a:txBody>
                    <a:bodyPr/>
                    <a:lstStyle/>
                    <a:p>
                      <a:r>
                        <a:rPr lang="en-US" dirty="0" smtClean="0">
                          <a:latin typeface="Calibri Light" panose="020F0302020204030204" pitchFamily="34" charset="0"/>
                          <a:cs typeface="Calibri Light" panose="020F0302020204030204" pitchFamily="34" charset="0"/>
                        </a:rPr>
                        <a:t>First Contentful Paint</a:t>
                      </a:r>
                      <a:endParaRPr lang="en-IN" dirty="0">
                        <a:latin typeface="Calibri Light" panose="020F0302020204030204" pitchFamily="34" charset="0"/>
                        <a:cs typeface="Calibri Light" panose="020F0302020204030204" pitchFamily="34" charset="0"/>
                      </a:endParaRPr>
                    </a:p>
                  </a:txBody>
                  <a:tcPr/>
                </a:tc>
                <a:tc>
                  <a:txBody>
                    <a:bodyPr/>
                    <a:lstStyle/>
                    <a:p>
                      <a:pPr algn="ctr"/>
                      <a:r>
                        <a:rPr lang="en-US" dirty="0" smtClean="0">
                          <a:latin typeface="Calibri Light" panose="020F0302020204030204" pitchFamily="34" charset="0"/>
                          <a:cs typeface="Calibri Light" panose="020F0302020204030204" pitchFamily="34" charset="0"/>
                        </a:rPr>
                        <a:t>1.5</a:t>
                      </a:r>
                      <a:endParaRPr lang="en-IN" dirty="0">
                        <a:latin typeface="Calibri Light" panose="020F0302020204030204" pitchFamily="34" charset="0"/>
                        <a:cs typeface="Calibri Light" panose="020F0302020204030204" pitchFamily="34" charset="0"/>
                      </a:endParaRPr>
                    </a:p>
                  </a:txBody>
                  <a:tcPr/>
                </a:tc>
                <a:extLst>
                  <a:ext uri="{0D108BD9-81ED-4DB2-BD59-A6C34878D82A}">
                    <a16:rowId xmlns:a16="http://schemas.microsoft.com/office/drawing/2014/main" val="3197997097"/>
                  </a:ext>
                </a:extLst>
              </a:tr>
              <a:tr h="330200">
                <a:tc>
                  <a:txBody>
                    <a:bodyPr/>
                    <a:lstStyle/>
                    <a:p>
                      <a:r>
                        <a:rPr lang="en-US" dirty="0" smtClean="0">
                          <a:latin typeface="Calibri Light" panose="020F0302020204030204" pitchFamily="34" charset="0"/>
                          <a:cs typeface="Calibri Light" panose="020F0302020204030204" pitchFamily="34" charset="0"/>
                        </a:rPr>
                        <a:t>Large Contentful</a:t>
                      </a:r>
                      <a:r>
                        <a:rPr lang="en-US" baseline="0" dirty="0" smtClean="0">
                          <a:latin typeface="Calibri Light" panose="020F0302020204030204" pitchFamily="34" charset="0"/>
                          <a:cs typeface="Calibri Light" panose="020F0302020204030204" pitchFamily="34" charset="0"/>
                        </a:rPr>
                        <a:t> Paint</a:t>
                      </a:r>
                      <a:endParaRPr lang="en-IN" dirty="0">
                        <a:latin typeface="Calibri Light" panose="020F0302020204030204" pitchFamily="34" charset="0"/>
                        <a:cs typeface="Calibri Light" panose="020F0302020204030204" pitchFamily="34" charset="0"/>
                      </a:endParaRPr>
                    </a:p>
                  </a:txBody>
                  <a:tcPr/>
                </a:tc>
                <a:tc>
                  <a:txBody>
                    <a:bodyPr/>
                    <a:lstStyle/>
                    <a:p>
                      <a:pPr algn="ctr"/>
                      <a:r>
                        <a:rPr lang="en-US" dirty="0" smtClean="0">
                          <a:latin typeface="Calibri Light" panose="020F0302020204030204" pitchFamily="34" charset="0"/>
                          <a:cs typeface="Calibri Light" panose="020F0302020204030204" pitchFamily="34" charset="0"/>
                        </a:rPr>
                        <a:t>5.4</a:t>
                      </a:r>
                      <a:endParaRPr lang="en-IN" dirty="0">
                        <a:latin typeface="Calibri Light" panose="020F0302020204030204" pitchFamily="34" charset="0"/>
                        <a:cs typeface="Calibri Light" panose="020F0302020204030204" pitchFamily="34" charset="0"/>
                      </a:endParaRPr>
                    </a:p>
                  </a:txBody>
                  <a:tcPr/>
                </a:tc>
                <a:extLst>
                  <a:ext uri="{0D108BD9-81ED-4DB2-BD59-A6C34878D82A}">
                    <a16:rowId xmlns:a16="http://schemas.microsoft.com/office/drawing/2014/main" val="2310806762"/>
                  </a:ext>
                </a:extLst>
              </a:tr>
              <a:tr h="269240">
                <a:tc>
                  <a:txBody>
                    <a:bodyPr/>
                    <a:lstStyle/>
                    <a:p>
                      <a:r>
                        <a:rPr lang="en-US" dirty="0" smtClean="0">
                          <a:latin typeface="Calibri Light" panose="020F0302020204030204" pitchFamily="34" charset="0"/>
                          <a:cs typeface="Calibri Light" panose="020F0302020204030204" pitchFamily="34" charset="0"/>
                        </a:rPr>
                        <a:t>DOM Complete</a:t>
                      </a:r>
                      <a:endParaRPr lang="en-IN" dirty="0">
                        <a:latin typeface="Calibri Light" panose="020F0302020204030204" pitchFamily="34" charset="0"/>
                        <a:cs typeface="Calibri Light" panose="020F0302020204030204" pitchFamily="34" charset="0"/>
                      </a:endParaRPr>
                    </a:p>
                  </a:txBody>
                  <a:tcPr/>
                </a:tc>
                <a:tc>
                  <a:txBody>
                    <a:bodyPr/>
                    <a:lstStyle/>
                    <a:p>
                      <a:pPr algn="ctr"/>
                      <a:r>
                        <a:rPr lang="en-US" dirty="0" smtClean="0">
                          <a:latin typeface="Calibri Light" panose="020F0302020204030204" pitchFamily="34" charset="0"/>
                          <a:cs typeface="Calibri Light" panose="020F0302020204030204" pitchFamily="34" charset="0"/>
                        </a:rPr>
                        <a:t>5.5</a:t>
                      </a:r>
                      <a:endParaRPr lang="en-IN" dirty="0">
                        <a:latin typeface="Calibri Light" panose="020F0302020204030204" pitchFamily="34" charset="0"/>
                        <a:cs typeface="Calibri Light" panose="020F0302020204030204" pitchFamily="34" charset="0"/>
                      </a:endParaRPr>
                    </a:p>
                  </a:txBody>
                  <a:tcPr/>
                </a:tc>
                <a:extLst>
                  <a:ext uri="{0D108BD9-81ED-4DB2-BD59-A6C34878D82A}">
                    <a16:rowId xmlns:a16="http://schemas.microsoft.com/office/drawing/2014/main" val="2254490842"/>
                  </a:ext>
                </a:extLst>
              </a:tr>
              <a:tr h="284480">
                <a:tc>
                  <a:txBody>
                    <a:bodyPr/>
                    <a:lstStyle/>
                    <a:p>
                      <a:r>
                        <a:rPr lang="en-US" dirty="0" smtClean="0">
                          <a:latin typeface="Calibri Light" panose="020F0302020204030204" pitchFamily="34" charset="0"/>
                          <a:cs typeface="Calibri Light" panose="020F0302020204030204" pitchFamily="34" charset="0"/>
                        </a:rPr>
                        <a:t>Fully Loaded</a:t>
                      </a:r>
                      <a:endParaRPr lang="en-IN" dirty="0">
                        <a:latin typeface="Calibri Light" panose="020F0302020204030204" pitchFamily="34" charset="0"/>
                        <a:cs typeface="Calibri Light" panose="020F0302020204030204" pitchFamily="34" charset="0"/>
                      </a:endParaRPr>
                    </a:p>
                  </a:txBody>
                  <a:tcPr/>
                </a:tc>
                <a:tc>
                  <a:txBody>
                    <a:bodyPr/>
                    <a:lstStyle/>
                    <a:p>
                      <a:pPr algn="ctr"/>
                      <a:r>
                        <a:rPr lang="en-US" dirty="0" smtClean="0">
                          <a:latin typeface="Calibri Light" panose="020F0302020204030204" pitchFamily="34" charset="0"/>
                          <a:cs typeface="Calibri Light" panose="020F0302020204030204" pitchFamily="34" charset="0"/>
                        </a:rPr>
                        <a:t>7.8</a:t>
                      </a:r>
                      <a:endParaRPr lang="en-IN" dirty="0">
                        <a:latin typeface="Calibri Light" panose="020F0302020204030204" pitchFamily="34" charset="0"/>
                        <a:cs typeface="Calibri Light" panose="020F0302020204030204" pitchFamily="34" charset="0"/>
                      </a:endParaRPr>
                    </a:p>
                  </a:txBody>
                  <a:tcPr/>
                </a:tc>
                <a:extLst>
                  <a:ext uri="{0D108BD9-81ED-4DB2-BD59-A6C34878D82A}">
                    <a16:rowId xmlns:a16="http://schemas.microsoft.com/office/drawing/2014/main" val="1901853611"/>
                  </a:ext>
                </a:extLst>
              </a:tr>
              <a:tr h="370840">
                <a:tc>
                  <a:txBody>
                    <a:bodyPr/>
                    <a:lstStyle/>
                    <a:p>
                      <a:endParaRPr lang="en-IN" dirty="0"/>
                    </a:p>
                  </a:txBody>
                  <a:tcPr/>
                </a:tc>
                <a:tc>
                  <a:txBody>
                    <a:bodyPr/>
                    <a:lstStyle/>
                    <a:p>
                      <a:endParaRPr lang="en-IN" dirty="0">
                        <a:latin typeface="Calibri Light" panose="020F0302020204030204" pitchFamily="34" charset="0"/>
                        <a:cs typeface="Calibri Light" panose="020F0302020204030204" pitchFamily="34" charset="0"/>
                      </a:endParaRPr>
                    </a:p>
                  </a:txBody>
                  <a:tcPr/>
                </a:tc>
                <a:extLst>
                  <a:ext uri="{0D108BD9-81ED-4DB2-BD59-A6C34878D82A}">
                    <a16:rowId xmlns:a16="http://schemas.microsoft.com/office/drawing/2014/main" val="2090751676"/>
                  </a:ext>
                </a:extLst>
              </a:tr>
            </a:tbl>
          </a:graphicData>
        </a:graphic>
      </p:graphicFrame>
      <p:sp>
        <p:nvSpPr>
          <p:cNvPr id="18" name="TextBox 17"/>
          <p:cNvSpPr txBox="1"/>
          <p:nvPr/>
        </p:nvSpPr>
        <p:spPr>
          <a:xfrm>
            <a:off x="22727" y="298103"/>
            <a:ext cx="9134168" cy="461665"/>
          </a:xfrm>
          <a:prstGeom prst="rect">
            <a:avLst/>
          </a:prstGeom>
          <a:noFill/>
        </p:spPr>
        <p:txBody>
          <a:bodyPr wrap="square" rtlCol="0">
            <a:spAutoFit/>
          </a:bodyPr>
          <a:lstStyle/>
          <a:p>
            <a:pPr algn="ctr"/>
            <a:r>
              <a:rPr lang="en-US" sz="2400" b="1" dirty="0" smtClean="0">
                <a:solidFill>
                  <a:schemeClr val="bg1"/>
                </a:solidFill>
                <a:latin typeface="Calibri Light" panose="020F0302020204030204" pitchFamily="34" charset="0"/>
                <a:cs typeface="Calibri Light" panose="020F0302020204030204" pitchFamily="34" charset="0"/>
              </a:rPr>
              <a:t>Performance Metrics  </a:t>
            </a:r>
          </a:p>
        </p:txBody>
      </p:sp>
      <p:graphicFrame>
        <p:nvGraphicFramePr>
          <p:cNvPr id="19" name="Table 18"/>
          <p:cNvGraphicFramePr>
            <a:graphicFrameLocks noGrp="1"/>
          </p:cNvGraphicFramePr>
          <p:nvPr>
            <p:extLst>
              <p:ext uri="{D42A27DB-BD31-4B8C-83A1-F6EECF244321}">
                <p14:modId xmlns:p14="http://schemas.microsoft.com/office/powerpoint/2010/main" val="4078755580"/>
              </p:ext>
            </p:extLst>
          </p:nvPr>
        </p:nvGraphicFramePr>
        <p:xfrm>
          <a:off x="152400" y="3855720"/>
          <a:ext cx="4345025" cy="2468880"/>
        </p:xfrm>
        <a:graphic>
          <a:graphicData uri="http://schemas.openxmlformats.org/drawingml/2006/table">
            <a:tbl>
              <a:tblPr firstRow="1" bandRow="1">
                <a:tableStyleId>{5C22544A-7EE6-4342-B048-85BDC9FD1C3A}</a:tableStyleId>
              </a:tblPr>
              <a:tblGrid>
                <a:gridCol w="1622007">
                  <a:extLst>
                    <a:ext uri="{9D8B030D-6E8A-4147-A177-3AD203B41FA5}">
                      <a16:colId xmlns:a16="http://schemas.microsoft.com/office/drawing/2014/main" val="946946871"/>
                    </a:ext>
                  </a:extLst>
                </a:gridCol>
                <a:gridCol w="1361509">
                  <a:extLst>
                    <a:ext uri="{9D8B030D-6E8A-4147-A177-3AD203B41FA5}">
                      <a16:colId xmlns:a16="http://schemas.microsoft.com/office/drawing/2014/main" val="2167465254"/>
                    </a:ext>
                  </a:extLst>
                </a:gridCol>
                <a:gridCol w="1361509">
                  <a:extLst>
                    <a:ext uri="{9D8B030D-6E8A-4147-A177-3AD203B41FA5}">
                      <a16:colId xmlns:a16="http://schemas.microsoft.com/office/drawing/2014/main" val="4260075709"/>
                    </a:ext>
                  </a:extLst>
                </a:gridCol>
              </a:tblGrid>
              <a:tr h="329930">
                <a:tc>
                  <a:txBody>
                    <a:bodyPr/>
                    <a:lstStyle/>
                    <a:p>
                      <a:pPr algn="ctr"/>
                      <a:r>
                        <a:rPr lang="en-US" sz="1800" dirty="0" smtClean="0">
                          <a:latin typeface="Calibri Light" panose="020F0302020204030204" pitchFamily="34" charset="0"/>
                          <a:cs typeface="Calibri Light" panose="020F0302020204030204" pitchFamily="34" charset="0"/>
                        </a:rPr>
                        <a:t>Metrics</a:t>
                      </a:r>
                      <a:endParaRPr lang="en-IN" sz="1800" dirty="0">
                        <a:latin typeface="Calibri Light" panose="020F0302020204030204" pitchFamily="34" charset="0"/>
                        <a:cs typeface="Calibri Light" panose="020F0302020204030204" pitchFamily="34" charset="0"/>
                      </a:endParaRPr>
                    </a:p>
                  </a:txBody>
                  <a:tcPr/>
                </a:tc>
                <a:tc>
                  <a:txBody>
                    <a:bodyPr/>
                    <a:lstStyle/>
                    <a:p>
                      <a:pPr algn="ctr"/>
                      <a:r>
                        <a:rPr lang="en-US" sz="1800" dirty="0" smtClean="0">
                          <a:latin typeface="Calibri Light" panose="020F0302020204030204" pitchFamily="34" charset="0"/>
                          <a:cs typeface="Calibri Light" panose="020F0302020204030204" pitchFamily="34" charset="0"/>
                        </a:rPr>
                        <a:t>Load Time</a:t>
                      </a:r>
                      <a:r>
                        <a:rPr lang="en-US" sz="1800" baseline="0" dirty="0" smtClean="0">
                          <a:latin typeface="Calibri Light" panose="020F0302020204030204" pitchFamily="34" charset="0"/>
                          <a:cs typeface="Calibri Light" panose="020F0302020204030204" pitchFamily="34" charset="0"/>
                        </a:rPr>
                        <a:t> </a:t>
                      </a:r>
                      <a:r>
                        <a:rPr lang="en-US" sz="1800" dirty="0" smtClean="0">
                          <a:latin typeface="Calibri Light" panose="020F0302020204030204" pitchFamily="34" charset="0"/>
                          <a:cs typeface="Calibri Light" panose="020F0302020204030204" pitchFamily="34" charset="0"/>
                        </a:rPr>
                        <a:t>(Secs)</a:t>
                      </a:r>
                      <a:endParaRPr lang="en-IN" sz="1800" dirty="0">
                        <a:latin typeface="Calibri Light" panose="020F0302020204030204" pitchFamily="34" charset="0"/>
                        <a:cs typeface="Calibri Light" panose="020F0302020204030204" pitchFamily="34" charset="0"/>
                      </a:endParaRPr>
                    </a:p>
                  </a:txBody>
                  <a:tcPr/>
                </a:tc>
                <a:tc>
                  <a:txBody>
                    <a:bodyPr/>
                    <a:lstStyle/>
                    <a:p>
                      <a:pPr algn="ctr"/>
                      <a:r>
                        <a:rPr lang="en-US" sz="1800" dirty="0" smtClean="0">
                          <a:latin typeface="Calibri Light" panose="020F0302020204030204" pitchFamily="34" charset="0"/>
                          <a:cs typeface="Calibri Light" panose="020F0302020204030204" pitchFamily="34" charset="0"/>
                        </a:rPr>
                        <a:t>Size in KB</a:t>
                      </a:r>
                      <a:endParaRPr lang="en-IN" sz="1800" dirty="0">
                        <a:latin typeface="Calibri Light" panose="020F0302020204030204" pitchFamily="34" charset="0"/>
                        <a:cs typeface="Calibri Light" panose="020F0302020204030204" pitchFamily="34" charset="0"/>
                      </a:endParaRPr>
                    </a:p>
                  </a:txBody>
                  <a:tcPr/>
                </a:tc>
                <a:extLst>
                  <a:ext uri="{0D108BD9-81ED-4DB2-BD59-A6C34878D82A}">
                    <a16:rowId xmlns:a16="http://schemas.microsoft.com/office/drawing/2014/main" val="3149748163"/>
                  </a:ext>
                </a:extLst>
              </a:tr>
              <a:tr h="329930">
                <a:tc>
                  <a:txBody>
                    <a:bodyPr/>
                    <a:lstStyle/>
                    <a:p>
                      <a:r>
                        <a:rPr lang="en-US" dirty="0" smtClean="0">
                          <a:latin typeface="Calibri Light" panose="020F0302020204030204" pitchFamily="34" charset="0"/>
                          <a:cs typeface="Calibri Light" panose="020F0302020204030204" pitchFamily="34" charset="0"/>
                        </a:rPr>
                        <a:t>CSS </a:t>
                      </a:r>
                      <a:endParaRPr lang="en-IN" dirty="0">
                        <a:latin typeface="Calibri Light" panose="020F0302020204030204" pitchFamily="34" charset="0"/>
                        <a:cs typeface="Calibri Light" panose="020F0302020204030204" pitchFamily="34" charset="0"/>
                      </a:endParaRPr>
                    </a:p>
                  </a:txBody>
                  <a:tcPr/>
                </a:tc>
                <a:tc>
                  <a:txBody>
                    <a:bodyPr/>
                    <a:lstStyle/>
                    <a:p>
                      <a:pPr algn="ctr"/>
                      <a:r>
                        <a:rPr lang="en-US" dirty="0" smtClean="0">
                          <a:latin typeface="Calibri Light" panose="020F0302020204030204" pitchFamily="34" charset="0"/>
                          <a:cs typeface="Calibri Light" panose="020F0302020204030204" pitchFamily="34" charset="0"/>
                        </a:rPr>
                        <a:t>1.2</a:t>
                      </a:r>
                      <a:endParaRPr lang="en-IN" dirty="0">
                        <a:latin typeface="Calibri Light" panose="020F0302020204030204" pitchFamily="34" charset="0"/>
                        <a:cs typeface="Calibri Light" panose="020F0302020204030204" pitchFamily="34" charset="0"/>
                      </a:endParaRPr>
                    </a:p>
                  </a:txBody>
                  <a:tcPr/>
                </a:tc>
                <a:tc>
                  <a:txBody>
                    <a:bodyPr/>
                    <a:lstStyle/>
                    <a:p>
                      <a:pPr algn="ctr"/>
                      <a:r>
                        <a:rPr lang="en-US" dirty="0" smtClean="0">
                          <a:latin typeface="Calibri Light" panose="020F0302020204030204" pitchFamily="34" charset="0"/>
                          <a:cs typeface="Calibri Light" panose="020F0302020204030204" pitchFamily="34" charset="0"/>
                        </a:rPr>
                        <a:t>95</a:t>
                      </a:r>
                      <a:endParaRPr lang="en-IN" dirty="0">
                        <a:latin typeface="Calibri Light" panose="020F0302020204030204" pitchFamily="34" charset="0"/>
                        <a:cs typeface="Calibri Light" panose="020F0302020204030204" pitchFamily="34" charset="0"/>
                      </a:endParaRPr>
                    </a:p>
                  </a:txBody>
                  <a:tcPr/>
                </a:tc>
                <a:extLst>
                  <a:ext uri="{0D108BD9-81ED-4DB2-BD59-A6C34878D82A}">
                    <a16:rowId xmlns:a16="http://schemas.microsoft.com/office/drawing/2014/main" val="2799409642"/>
                  </a:ext>
                </a:extLst>
              </a:tr>
              <a:tr h="329930">
                <a:tc>
                  <a:txBody>
                    <a:bodyPr/>
                    <a:lstStyle/>
                    <a:p>
                      <a:r>
                        <a:rPr lang="en-US" dirty="0" smtClean="0">
                          <a:latin typeface="Calibri Light" panose="020F0302020204030204" pitchFamily="34" charset="0"/>
                          <a:cs typeface="Calibri Light" panose="020F0302020204030204" pitchFamily="34" charset="0"/>
                        </a:rPr>
                        <a:t>JS</a:t>
                      </a:r>
                      <a:endParaRPr lang="en-IN" dirty="0">
                        <a:latin typeface="Calibri Light" panose="020F0302020204030204" pitchFamily="34" charset="0"/>
                        <a:cs typeface="Calibri Light" panose="020F0302020204030204" pitchFamily="34" charset="0"/>
                      </a:endParaRPr>
                    </a:p>
                  </a:txBody>
                  <a:tcPr/>
                </a:tc>
                <a:tc>
                  <a:txBody>
                    <a:bodyPr/>
                    <a:lstStyle/>
                    <a:p>
                      <a:pPr algn="ctr"/>
                      <a:r>
                        <a:rPr lang="en-US" dirty="0" smtClean="0">
                          <a:latin typeface="Calibri Light" panose="020F0302020204030204" pitchFamily="34" charset="0"/>
                          <a:cs typeface="Calibri Light" panose="020F0302020204030204" pitchFamily="34" charset="0"/>
                        </a:rPr>
                        <a:t>7.7</a:t>
                      </a:r>
                      <a:endParaRPr lang="en-IN" dirty="0">
                        <a:latin typeface="Calibri Light" panose="020F0302020204030204" pitchFamily="34" charset="0"/>
                        <a:cs typeface="Calibri Light" panose="020F0302020204030204" pitchFamily="34" charset="0"/>
                      </a:endParaRPr>
                    </a:p>
                  </a:txBody>
                  <a:tcPr/>
                </a:tc>
                <a:tc>
                  <a:txBody>
                    <a:bodyPr/>
                    <a:lstStyle/>
                    <a:p>
                      <a:pPr algn="ctr"/>
                      <a:r>
                        <a:rPr lang="en-US" dirty="0" smtClean="0">
                          <a:latin typeface="Calibri Light" panose="020F0302020204030204" pitchFamily="34" charset="0"/>
                          <a:cs typeface="Calibri Light" panose="020F0302020204030204" pitchFamily="34" charset="0"/>
                        </a:rPr>
                        <a:t>801</a:t>
                      </a:r>
                      <a:endParaRPr lang="en-IN" dirty="0">
                        <a:latin typeface="Calibri Light" panose="020F0302020204030204" pitchFamily="34" charset="0"/>
                        <a:cs typeface="Calibri Light" panose="020F0302020204030204" pitchFamily="34" charset="0"/>
                      </a:endParaRPr>
                    </a:p>
                  </a:txBody>
                  <a:tcPr/>
                </a:tc>
                <a:extLst>
                  <a:ext uri="{0D108BD9-81ED-4DB2-BD59-A6C34878D82A}">
                    <a16:rowId xmlns:a16="http://schemas.microsoft.com/office/drawing/2014/main" val="1013056740"/>
                  </a:ext>
                </a:extLst>
              </a:tr>
              <a:tr h="329930">
                <a:tc>
                  <a:txBody>
                    <a:bodyPr/>
                    <a:lstStyle/>
                    <a:p>
                      <a:r>
                        <a:rPr lang="en-US" dirty="0" smtClean="0">
                          <a:latin typeface="Calibri Light" panose="020F0302020204030204" pitchFamily="34" charset="0"/>
                          <a:cs typeface="Calibri Light" panose="020F0302020204030204" pitchFamily="34" charset="0"/>
                        </a:rPr>
                        <a:t>HTML</a:t>
                      </a:r>
                      <a:endParaRPr lang="en-IN" dirty="0">
                        <a:latin typeface="Calibri Light" panose="020F0302020204030204" pitchFamily="34" charset="0"/>
                        <a:cs typeface="Calibri Light" panose="020F0302020204030204" pitchFamily="34" charset="0"/>
                      </a:endParaRPr>
                    </a:p>
                  </a:txBody>
                  <a:tcPr/>
                </a:tc>
                <a:tc>
                  <a:txBody>
                    <a:bodyPr/>
                    <a:lstStyle/>
                    <a:p>
                      <a:pPr algn="ctr"/>
                      <a:r>
                        <a:rPr lang="en-US" dirty="0" smtClean="0">
                          <a:latin typeface="Calibri Light" panose="020F0302020204030204" pitchFamily="34" charset="0"/>
                          <a:cs typeface="Calibri Light" panose="020F0302020204030204" pitchFamily="34" charset="0"/>
                        </a:rPr>
                        <a:t>3.1</a:t>
                      </a:r>
                      <a:endParaRPr lang="en-IN" dirty="0">
                        <a:latin typeface="Calibri Light" panose="020F0302020204030204" pitchFamily="34" charset="0"/>
                        <a:cs typeface="Calibri Light" panose="020F0302020204030204" pitchFamily="34" charset="0"/>
                      </a:endParaRPr>
                    </a:p>
                  </a:txBody>
                  <a:tcPr/>
                </a:tc>
                <a:tc>
                  <a:txBody>
                    <a:bodyPr/>
                    <a:lstStyle/>
                    <a:p>
                      <a:pPr algn="ctr"/>
                      <a:r>
                        <a:rPr lang="en-US" dirty="0" smtClean="0">
                          <a:latin typeface="Calibri Light" panose="020F0302020204030204" pitchFamily="34" charset="0"/>
                          <a:cs typeface="Calibri Light" panose="020F0302020204030204" pitchFamily="34" charset="0"/>
                        </a:rPr>
                        <a:t>35</a:t>
                      </a:r>
                      <a:endParaRPr lang="en-IN" dirty="0">
                        <a:latin typeface="Calibri Light" panose="020F0302020204030204" pitchFamily="34" charset="0"/>
                        <a:cs typeface="Calibri Light" panose="020F0302020204030204" pitchFamily="34" charset="0"/>
                      </a:endParaRPr>
                    </a:p>
                  </a:txBody>
                  <a:tcPr/>
                </a:tc>
                <a:extLst>
                  <a:ext uri="{0D108BD9-81ED-4DB2-BD59-A6C34878D82A}">
                    <a16:rowId xmlns:a16="http://schemas.microsoft.com/office/drawing/2014/main" val="3712381789"/>
                  </a:ext>
                </a:extLst>
              </a:tr>
              <a:tr h="329930">
                <a:tc>
                  <a:txBody>
                    <a:bodyPr/>
                    <a:lstStyle/>
                    <a:p>
                      <a:r>
                        <a:rPr lang="en-US" dirty="0" smtClean="0">
                          <a:latin typeface="Calibri Light" panose="020F0302020204030204" pitchFamily="34" charset="0"/>
                          <a:cs typeface="Calibri Light" panose="020F0302020204030204" pitchFamily="34" charset="0"/>
                        </a:rPr>
                        <a:t>Image</a:t>
                      </a:r>
                      <a:endParaRPr lang="en-IN" dirty="0">
                        <a:latin typeface="Calibri Light" panose="020F0302020204030204" pitchFamily="34" charset="0"/>
                        <a:cs typeface="Calibri Light" panose="020F0302020204030204" pitchFamily="34" charset="0"/>
                      </a:endParaRPr>
                    </a:p>
                  </a:txBody>
                  <a:tcPr/>
                </a:tc>
                <a:tc>
                  <a:txBody>
                    <a:bodyPr/>
                    <a:lstStyle/>
                    <a:p>
                      <a:pPr algn="ctr"/>
                      <a:r>
                        <a:rPr lang="en-US" dirty="0" smtClean="0">
                          <a:latin typeface="Calibri Light" panose="020F0302020204030204" pitchFamily="34" charset="0"/>
                          <a:cs typeface="Calibri Light" panose="020F0302020204030204" pitchFamily="34" charset="0"/>
                        </a:rPr>
                        <a:t>8.3</a:t>
                      </a:r>
                      <a:endParaRPr lang="en-IN" dirty="0">
                        <a:latin typeface="Calibri Light" panose="020F0302020204030204" pitchFamily="34" charset="0"/>
                        <a:cs typeface="Calibri Light" panose="020F0302020204030204" pitchFamily="34" charset="0"/>
                      </a:endParaRPr>
                    </a:p>
                  </a:txBody>
                  <a:tcPr/>
                </a:tc>
                <a:tc>
                  <a:txBody>
                    <a:bodyPr/>
                    <a:lstStyle/>
                    <a:p>
                      <a:pPr algn="ctr"/>
                      <a:r>
                        <a:rPr lang="en-US" dirty="0" smtClean="0">
                          <a:latin typeface="Calibri Light" panose="020F0302020204030204" pitchFamily="34" charset="0"/>
                          <a:cs typeface="Calibri Light" panose="020F0302020204030204" pitchFamily="34" charset="0"/>
                        </a:rPr>
                        <a:t>583</a:t>
                      </a:r>
                      <a:endParaRPr lang="en-IN" dirty="0">
                        <a:latin typeface="Calibri Light" panose="020F0302020204030204" pitchFamily="34" charset="0"/>
                        <a:cs typeface="Calibri Light" panose="020F0302020204030204" pitchFamily="34" charset="0"/>
                      </a:endParaRPr>
                    </a:p>
                  </a:txBody>
                  <a:tcPr/>
                </a:tc>
                <a:extLst>
                  <a:ext uri="{0D108BD9-81ED-4DB2-BD59-A6C34878D82A}">
                    <a16:rowId xmlns:a16="http://schemas.microsoft.com/office/drawing/2014/main" val="194076445"/>
                  </a:ext>
                </a:extLst>
              </a:tr>
              <a:tr h="329930">
                <a:tc>
                  <a:txBody>
                    <a:bodyPr/>
                    <a:lstStyle/>
                    <a:p>
                      <a:r>
                        <a:rPr lang="en-US" dirty="0" smtClean="0">
                          <a:latin typeface="Calibri Light" panose="020F0302020204030204" pitchFamily="34" charset="0"/>
                          <a:cs typeface="Calibri Light" panose="020F0302020204030204" pitchFamily="34" charset="0"/>
                        </a:rPr>
                        <a:t>Font</a:t>
                      </a:r>
                      <a:endParaRPr lang="en-IN" dirty="0">
                        <a:latin typeface="Calibri Light" panose="020F0302020204030204" pitchFamily="34" charset="0"/>
                        <a:cs typeface="Calibri Light" panose="020F0302020204030204" pitchFamily="34" charset="0"/>
                      </a:endParaRPr>
                    </a:p>
                  </a:txBody>
                  <a:tcPr/>
                </a:tc>
                <a:tc>
                  <a:txBody>
                    <a:bodyPr/>
                    <a:lstStyle/>
                    <a:p>
                      <a:pPr algn="ctr"/>
                      <a:r>
                        <a:rPr lang="en-US" dirty="0" smtClean="0">
                          <a:latin typeface="Calibri Light" panose="020F0302020204030204" pitchFamily="34" charset="0"/>
                          <a:cs typeface="Calibri Light" panose="020F0302020204030204" pitchFamily="34" charset="0"/>
                        </a:rPr>
                        <a:t>1.3</a:t>
                      </a:r>
                      <a:endParaRPr lang="en-IN" dirty="0">
                        <a:latin typeface="Calibri Light" panose="020F0302020204030204" pitchFamily="34" charset="0"/>
                        <a:cs typeface="Calibri Light" panose="020F0302020204030204" pitchFamily="34" charset="0"/>
                      </a:endParaRPr>
                    </a:p>
                  </a:txBody>
                  <a:tcPr/>
                </a:tc>
                <a:tc>
                  <a:txBody>
                    <a:bodyPr/>
                    <a:lstStyle/>
                    <a:p>
                      <a:pPr algn="ctr"/>
                      <a:r>
                        <a:rPr lang="en-US" dirty="0" smtClean="0">
                          <a:latin typeface="Calibri Light" panose="020F0302020204030204" pitchFamily="34" charset="0"/>
                          <a:cs typeface="Calibri Light" panose="020F0302020204030204" pitchFamily="34" charset="0"/>
                        </a:rPr>
                        <a:t>103</a:t>
                      </a:r>
                      <a:endParaRPr lang="en-IN" dirty="0">
                        <a:latin typeface="Calibri Light" panose="020F0302020204030204" pitchFamily="34" charset="0"/>
                        <a:cs typeface="Calibri Light" panose="020F0302020204030204" pitchFamily="34" charset="0"/>
                      </a:endParaRPr>
                    </a:p>
                  </a:txBody>
                  <a:tcPr/>
                </a:tc>
                <a:extLst>
                  <a:ext uri="{0D108BD9-81ED-4DB2-BD59-A6C34878D82A}">
                    <a16:rowId xmlns:a16="http://schemas.microsoft.com/office/drawing/2014/main" val="2279725323"/>
                  </a:ext>
                </a:extLst>
              </a:tr>
            </a:tbl>
          </a:graphicData>
        </a:graphic>
      </p:graphicFrame>
      <p:graphicFrame>
        <p:nvGraphicFramePr>
          <p:cNvPr id="20" name="Table 19"/>
          <p:cNvGraphicFramePr>
            <a:graphicFrameLocks noGrp="1"/>
          </p:cNvGraphicFramePr>
          <p:nvPr>
            <p:extLst>
              <p:ext uri="{D42A27DB-BD31-4B8C-83A1-F6EECF244321}">
                <p14:modId xmlns:p14="http://schemas.microsoft.com/office/powerpoint/2010/main" val="3850924570"/>
              </p:ext>
            </p:extLst>
          </p:nvPr>
        </p:nvGraphicFramePr>
        <p:xfrm>
          <a:off x="4676071" y="3855720"/>
          <a:ext cx="4345025" cy="2468880"/>
        </p:xfrm>
        <a:graphic>
          <a:graphicData uri="http://schemas.openxmlformats.org/drawingml/2006/table">
            <a:tbl>
              <a:tblPr firstRow="1" bandRow="1">
                <a:tableStyleId>{5C22544A-7EE6-4342-B048-85BDC9FD1C3A}</a:tableStyleId>
              </a:tblPr>
              <a:tblGrid>
                <a:gridCol w="1622007">
                  <a:extLst>
                    <a:ext uri="{9D8B030D-6E8A-4147-A177-3AD203B41FA5}">
                      <a16:colId xmlns:a16="http://schemas.microsoft.com/office/drawing/2014/main" val="946946871"/>
                    </a:ext>
                  </a:extLst>
                </a:gridCol>
                <a:gridCol w="1361509">
                  <a:extLst>
                    <a:ext uri="{9D8B030D-6E8A-4147-A177-3AD203B41FA5}">
                      <a16:colId xmlns:a16="http://schemas.microsoft.com/office/drawing/2014/main" val="1121563761"/>
                    </a:ext>
                  </a:extLst>
                </a:gridCol>
                <a:gridCol w="1361509">
                  <a:extLst>
                    <a:ext uri="{9D8B030D-6E8A-4147-A177-3AD203B41FA5}">
                      <a16:colId xmlns:a16="http://schemas.microsoft.com/office/drawing/2014/main" val="4260075709"/>
                    </a:ext>
                  </a:extLst>
                </a:gridCol>
              </a:tblGrid>
              <a:tr h="329930">
                <a:tc>
                  <a:txBody>
                    <a:bodyPr/>
                    <a:lstStyle/>
                    <a:p>
                      <a:pPr algn="ctr"/>
                      <a:r>
                        <a:rPr lang="en-US" sz="1800" dirty="0" smtClean="0">
                          <a:latin typeface="Calibri Light" panose="020F0302020204030204" pitchFamily="34" charset="0"/>
                          <a:cs typeface="Calibri Light" panose="020F0302020204030204" pitchFamily="34" charset="0"/>
                        </a:rPr>
                        <a:t>Metrics</a:t>
                      </a:r>
                      <a:endParaRPr lang="en-IN" sz="1800" dirty="0">
                        <a:latin typeface="Calibri Light" panose="020F0302020204030204" pitchFamily="34" charset="0"/>
                        <a:cs typeface="Calibri Light" panose="020F0302020204030204" pitchFamily="34" charset="0"/>
                      </a:endParaRPr>
                    </a:p>
                  </a:txBody>
                  <a:tcPr/>
                </a:tc>
                <a:tc>
                  <a:txBody>
                    <a:bodyPr/>
                    <a:lstStyle/>
                    <a:p>
                      <a:pPr algn="ctr"/>
                      <a:r>
                        <a:rPr lang="en-US" sz="1800" dirty="0" smtClean="0">
                          <a:latin typeface="Calibri Light" panose="020F0302020204030204" pitchFamily="34" charset="0"/>
                          <a:cs typeface="Calibri Light" panose="020F0302020204030204" pitchFamily="34" charset="0"/>
                        </a:rPr>
                        <a:t>Load Time</a:t>
                      </a:r>
                      <a:r>
                        <a:rPr lang="en-US" sz="1800" baseline="0" dirty="0" smtClean="0">
                          <a:latin typeface="Calibri Light" panose="020F0302020204030204" pitchFamily="34" charset="0"/>
                          <a:cs typeface="Calibri Light" panose="020F0302020204030204" pitchFamily="34" charset="0"/>
                        </a:rPr>
                        <a:t> (Secs)</a:t>
                      </a:r>
                      <a:endParaRPr lang="en-IN" sz="1800" dirty="0">
                        <a:latin typeface="Calibri Light" panose="020F0302020204030204" pitchFamily="34" charset="0"/>
                        <a:cs typeface="Calibri Light" panose="020F0302020204030204" pitchFamily="34" charset="0"/>
                      </a:endParaRPr>
                    </a:p>
                  </a:txBody>
                  <a:tcPr/>
                </a:tc>
                <a:tc>
                  <a:txBody>
                    <a:bodyPr/>
                    <a:lstStyle/>
                    <a:p>
                      <a:pPr algn="ctr"/>
                      <a:r>
                        <a:rPr lang="en-US" sz="1800" dirty="0" smtClean="0">
                          <a:latin typeface="Calibri Light" panose="020F0302020204030204" pitchFamily="34" charset="0"/>
                          <a:cs typeface="Calibri Light" panose="020F0302020204030204" pitchFamily="34" charset="0"/>
                        </a:rPr>
                        <a:t>Size in KB</a:t>
                      </a:r>
                      <a:endParaRPr lang="en-IN" sz="1800" dirty="0">
                        <a:latin typeface="Calibri Light" panose="020F0302020204030204" pitchFamily="34" charset="0"/>
                        <a:cs typeface="Calibri Light" panose="020F0302020204030204" pitchFamily="34" charset="0"/>
                      </a:endParaRPr>
                    </a:p>
                  </a:txBody>
                  <a:tcPr/>
                </a:tc>
                <a:extLst>
                  <a:ext uri="{0D108BD9-81ED-4DB2-BD59-A6C34878D82A}">
                    <a16:rowId xmlns:a16="http://schemas.microsoft.com/office/drawing/2014/main" val="3149748163"/>
                  </a:ext>
                </a:extLst>
              </a:tr>
              <a:tr h="329930">
                <a:tc>
                  <a:txBody>
                    <a:bodyPr/>
                    <a:lstStyle/>
                    <a:p>
                      <a:r>
                        <a:rPr lang="en-US" dirty="0" smtClean="0">
                          <a:latin typeface="Calibri Light" panose="020F0302020204030204" pitchFamily="34" charset="0"/>
                          <a:cs typeface="Calibri Light" panose="020F0302020204030204" pitchFamily="34" charset="0"/>
                        </a:rPr>
                        <a:t>CSS </a:t>
                      </a:r>
                      <a:endParaRPr lang="en-IN" dirty="0">
                        <a:latin typeface="Calibri Light" panose="020F0302020204030204" pitchFamily="34" charset="0"/>
                        <a:cs typeface="Calibri Light" panose="020F0302020204030204" pitchFamily="34" charset="0"/>
                      </a:endParaRPr>
                    </a:p>
                  </a:txBody>
                  <a:tcPr/>
                </a:tc>
                <a:tc>
                  <a:txBody>
                    <a:bodyPr/>
                    <a:lstStyle/>
                    <a:p>
                      <a:pPr algn="ctr"/>
                      <a:r>
                        <a:rPr lang="en-US" dirty="0" smtClean="0">
                          <a:latin typeface="Calibri Light" panose="020F0302020204030204" pitchFamily="34" charset="0"/>
                          <a:cs typeface="Calibri Light" panose="020F0302020204030204" pitchFamily="34" charset="0"/>
                        </a:rPr>
                        <a:t>1.19</a:t>
                      </a:r>
                      <a:endParaRPr lang="en-IN" dirty="0">
                        <a:latin typeface="Calibri Light" panose="020F0302020204030204" pitchFamily="34" charset="0"/>
                        <a:cs typeface="Calibri Light" panose="020F0302020204030204" pitchFamily="34" charset="0"/>
                      </a:endParaRPr>
                    </a:p>
                  </a:txBody>
                  <a:tcPr/>
                </a:tc>
                <a:tc>
                  <a:txBody>
                    <a:bodyPr/>
                    <a:lstStyle/>
                    <a:p>
                      <a:pPr algn="ctr"/>
                      <a:r>
                        <a:rPr lang="en-US" dirty="0" smtClean="0">
                          <a:latin typeface="Calibri Light" panose="020F0302020204030204" pitchFamily="34" charset="0"/>
                          <a:cs typeface="Calibri Light" panose="020F0302020204030204" pitchFamily="34" charset="0"/>
                        </a:rPr>
                        <a:t>95</a:t>
                      </a:r>
                      <a:endParaRPr lang="en-IN" dirty="0">
                        <a:latin typeface="Calibri Light" panose="020F0302020204030204" pitchFamily="34" charset="0"/>
                        <a:cs typeface="Calibri Light" panose="020F0302020204030204" pitchFamily="34" charset="0"/>
                      </a:endParaRPr>
                    </a:p>
                  </a:txBody>
                  <a:tcPr/>
                </a:tc>
                <a:extLst>
                  <a:ext uri="{0D108BD9-81ED-4DB2-BD59-A6C34878D82A}">
                    <a16:rowId xmlns:a16="http://schemas.microsoft.com/office/drawing/2014/main" val="2799409642"/>
                  </a:ext>
                </a:extLst>
              </a:tr>
              <a:tr h="329930">
                <a:tc>
                  <a:txBody>
                    <a:bodyPr/>
                    <a:lstStyle/>
                    <a:p>
                      <a:r>
                        <a:rPr lang="en-US" dirty="0" smtClean="0">
                          <a:latin typeface="Calibri Light" panose="020F0302020204030204" pitchFamily="34" charset="0"/>
                          <a:cs typeface="Calibri Light" panose="020F0302020204030204" pitchFamily="34" charset="0"/>
                        </a:rPr>
                        <a:t>JS</a:t>
                      </a:r>
                      <a:endParaRPr lang="en-IN" dirty="0">
                        <a:latin typeface="Calibri Light" panose="020F0302020204030204" pitchFamily="34" charset="0"/>
                        <a:cs typeface="Calibri Light" panose="020F0302020204030204" pitchFamily="34" charset="0"/>
                      </a:endParaRPr>
                    </a:p>
                  </a:txBody>
                  <a:tcPr/>
                </a:tc>
                <a:tc>
                  <a:txBody>
                    <a:bodyPr/>
                    <a:lstStyle/>
                    <a:p>
                      <a:pPr algn="ctr"/>
                      <a:r>
                        <a:rPr lang="en-US" dirty="0" smtClean="0">
                          <a:latin typeface="Calibri Light" panose="020F0302020204030204" pitchFamily="34" charset="0"/>
                          <a:cs typeface="Calibri Light" panose="020F0302020204030204" pitchFamily="34" charset="0"/>
                        </a:rPr>
                        <a:t>8.4</a:t>
                      </a:r>
                      <a:endParaRPr lang="en-IN" dirty="0">
                        <a:latin typeface="Calibri Light" panose="020F0302020204030204" pitchFamily="34" charset="0"/>
                        <a:cs typeface="Calibri Light" panose="020F0302020204030204" pitchFamily="34" charset="0"/>
                      </a:endParaRPr>
                    </a:p>
                  </a:txBody>
                  <a:tcPr/>
                </a:tc>
                <a:tc>
                  <a:txBody>
                    <a:bodyPr/>
                    <a:lstStyle/>
                    <a:p>
                      <a:pPr algn="ctr"/>
                      <a:r>
                        <a:rPr lang="en-US" dirty="0" smtClean="0">
                          <a:latin typeface="Calibri Light" panose="020F0302020204030204" pitchFamily="34" charset="0"/>
                          <a:cs typeface="Calibri Light" panose="020F0302020204030204" pitchFamily="34" charset="0"/>
                        </a:rPr>
                        <a:t>800</a:t>
                      </a:r>
                      <a:endParaRPr lang="en-IN" dirty="0">
                        <a:latin typeface="Calibri Light" panose="020F0302020204030204" pitchFamily="34" charset="0"/>
                        <a:cs typeface="Calibri Light" panose="020F0302020204030204" pitchFamily="34" charset="0"/>
                      </a:endParaRPr>
                    </a:p>
                  </a:txBody>
                  <a:tcPr/>
                </a:tc>
                <a:extLst>
                  <a:ext uri="{0D108BD9-81ED-4DB2-BD59-A6C34878D82A}">
                    <a16:rowId xmlns:a16="http://schemas.microsoft.com/office/drawing/2014/main" val="1013056740"/>
                  </a:ext>
                </a:extLst>
              </a:tr>
              <a:tr h="329930">
                <a:tc>
                  <a:txBody>
                    <a:bodyPr/>
                    <a:lstStyle/>
                    <a:p>
                      <a:r>
                        <a:rPr lang="en-US" dirty="0" smtClean="0">
                          <a:latin typeface="Calibri Light" panose="020F0302020204030204" pitchFamily="34" charset="0"/>
                          <a:cs typeface="Calibri Light" panose="020F0302020204030204" pitchFamily="34" charset="0"/>
                        </a:rPr>
                        <a:t>HTML</a:t>
                      </a:r>
                      <a:endParaRPr lang="en-IN" dirty="0">
                        <a:latin typeface="Calibri Light" panose="020F0302020204030204" pitchFamily="34" charset="0"/>
                        <a:cs typeface="Calibri Light" panose="020F0302020204030204" pitchFamily="34" charset="0"/>
                      </a:endParaRPr>
                    </a:p>
                  </a:txBody>
                  <a:tcPr/>
                </a:tc>
                <a:tc>
                  <a:txBody>
                    <a:bodyPr/>
                    <a:lstStyle/>
                    <a:p>
                      <a:pPr algn="ctr"/>
                      <a:r>
                        <a:rPr lang="en-US" dirty="0" smtClean="0">
                          <a:latin typeface="Calibri Light" panose="020F0302020204030204" pitchFamily="34" charset="0"/>
                          <a:cs typeface="Calibri Light" panose="020F0302020204030204" pitchFamily="34" charset="0"/>
                        </a:rPr>
                        <a:t>3.5</a:t>
                      </a:r>
                      <a:endParaRPr lang="en-IN" dirty="0">
                        <a:latin typeface="Calibri Light" panose="020F0302020204030204" pitchFamily="34" charset="0"/>
                        <a:cs typeface="Calibri Light" panose="020F0302020204030204" pitchFamily="34" charset="0"/>
                      </a:endParaRPr>
                    </a:p>
                  </a:txBody>
                  <a:tcPr/>
                </a:tc>
                <a:tc>
                  <a:txBody>
                    <a:bodyPr/>
                    <a:lstStyle/>
                    <a:p>
                      <a:pPr algn="ctr"/>
                      <a:r>
                        <a:rPr lang="en-US" dirty="0" smtClean="0">
                          <a:latin typeface="Calibri Light" panose="020F0302020204030204" pitchFamily="34" charset="0"/>
                          <a:cs typeface="Calibri Light" panose="020F0302020204030204" pitchFamily="34" charset="0"/>
                        </a:rPr>
                        <a:t>35</a:t>
                      </a:r>
                      <a:endParaRPr lang="en-IN" dirty="0">
                        <a:latin typeface="Calibri Light" panose="020F0302020204030204" pitchFamily="34" charset="0"/>
                        <a:cs typeface="Calibri Light" panose="020F0302020204030204" pitchFamily="34" charset="0"/>
                      </a:endParaRPr>
                    </a:p>
                  </a:txBody>
                  <a:tcPr/>
                </a:tc>
                <a:extLst>
                  <a:ext uri="{0D108BD9-81ED-4DB2-BD59-A6C34878D82A}">
                    <a16:rowId xmlns:a16="http://schemas.microsoft.com/office/drawing/2014/main" val="3712381789"/>
                  </a:ext>
                </a:extLst>
              </a:tr>
              <a:tr h="329930">
                <a:tc>
                  <a:txBody>
                    <a:bodyPr/>
                    <a:lstStyle/>
                    <a:p>
                      <a:r>
                        <a:rPr lang="en-US" dirty="0" smtClean="0">
                          <a:latin typeface="Calibri Light" panose="020F0302020204030204" pitchFamily="34" charset="0"/>
                          <a:cs typeface="Calibri Light" panose="020F0302020204030204" pitchFamily="34" charset="0"/>
                        </a:rPr>
                        <a:t>Image</a:t>
                      </a:r>
                      <a:endParaRPr lang="en-IN" dirty="0">
                        <a:latin typeface="Calibri Light" panose="020F0302020204030204" pitchFamily="34" charset="0"/>
                        <a:cs typeface="Calibri Light" panose="020F0302020204030204" pitchFamily="34" charset="0"/>
                      </a:endParaRPr>
                    </a:p>
                  </a:txBody>
                  <a:tcPr/>
                </a:tc>
                <a:tc>
                  <a:txBody>
                    <a:bodyPr/>
                    <a:lstStyle/>
                    <a:p>
                      <a:pPr algn="ctr"/>
                      <a:r>
                        <a:rPr lang="en-US" dirty="0" smtClean="0">
                          <a:latin typeface="Calibri Light" panose="020F0302020204030204" pitchFamily="34" charset="0"/>
                          <a:cs typeface="Calibri Light" panose="020F0302020204030204" pitchFamily="34" charset="0"/>
                        </a:rPr>
                        <a:t>8.5</a:t>
                      </a:r>
                      <a:endParaRPr lang="en-IN" dirty="0">
                        <a:latin typeface="Calibri Light" panose="020F0302020204030204" pitchFamily="34" charset="0"/>
                        <a:cs typeface="Calibri Light" panose="020F0302020204030204" pitchFamily="34" charset="0"/>
                      </a:endParaRPr>
                    </a:p>
                  </a:txBody>
                  <a:tcPr/>
                </a:tc>
                <a:tc>
                  <a:txBody>
                    <a:bodyPr/>
                    <a:lstStyle/>
                    <a:p>
                      <a:pPr algn="ctr"/>
                      <a:r>
                        <a:rPr lang="en-US" dirty="0" smtClean="0">
                          <a:latin typeface="Calibri Light" panose="020F0302020204030204" pitchFamily="34" charset="0"/>
                          <a:cs typeface="Calibri Light" panose="020F0302020204030204" pitchFamily="34" charset="0"/>
                        </a:rPr>
                        <a:t>577</a:t>
                      </a:r>
                      <a:endParaRPr lang="en-IN" dirty="0">
                        <a:latin typeface="Calibri Light" panose="020F0302020204030204" pitchFamily="34" charset="0"/>
                        <a:cs typeface="Calibri Light" panose="020F0302020204030204" pitchFamily="34" charset="0"/>
                      </a:endParaRPr>
                    </a:p>
                  </a:txBody>
                  <a:tcPr/>
                </a:tc>
                <a:extLst>
                  <a:ext uri="{0D108BD9-81ED-4DB2-BD59-A6C34878D82A}">
                    <a16:rowId xmlns:a16="http://schemas.microsoft.com/office/drawing/2014/main" val="194076445"/>
                  </a:ext>
                </a:extLst>
              </a:tr>
              <a:tr h="329930">
                <a:tc>
                  <a:txBody>
                    <a:bodyPr/>
                    <a:lstStyle/>
                    <a:p>
                      <a:r>
                        <a:rPr lang="en-US" dirty="0" smtClean="0">
                          <a:latin typeface="Calibri Light" panose="020F0302020204030204" pitchFamily="34" charset="0"/>
                          <a:cs typeface="Calibri Light" panose="020F0302020204030204" pitchFamily="34" charset="0"/>
                        </a:rPr>
                        <a:t>Font</a:t>
                      </a:r>
                      <a:endParaRPr lang="en-IN" dirty="0">
                        <a:latin typeface="Calibri Light" panose="020F0302020204030204" pitchFamily="34" charset="0"/>
                        <a:cs typeface="Calibri Light" panose="020F0302020204030204" pitchFamily="34" charset="0"/>
                      </a:endParaRPr>
                    </a:p>
                  </a:txBody>
                  <a:tcPr/>
                </a:tc>
                <a:tc>
                  <a:txBody>
                    <a:bodyPr/>
                    <a:lstStyle/>
                    <a:p>
                      <a:pPr algn="ctr"/>
                      <a:r>
                        <a:rPr lang="en-US" dirty="0" smtClean="0">
                          <a:latin typeface="Calibri Light" panose="020F0302020204030204" pitchFamily="34" charset="0"/>
                          <a:cs typeface="Calibri Light" panose="020F0302020204030204" pitchFamily="34" charset="0"/>
                        </a:rPr>
                        <a:t>0.9</a:t>
                      </a:r>
                      <a:endParaRPr lang="en-IN" dirty="0">
                        <a:latin typeface="Calibri Light" panose="020F0302020204030204" pitchFamily="34" charset="0"/>
                        <a:cs typeface="Calibri Light" panose="020F0302020204030204" pitchFamily="34" charset="0"/>
                      </a:endParaRPr>
                    </a:p>
                  </a:txBody>
                  <a:tcPr/>
                </a:tc>
                <a:tc>
                  <a:txBody>
                    <a:bodyPr/>
                    <a:lstStyle/>
                    <a:p>
                      <a:pPr algn="ctr"/>
                      <a:r>
                        <a:rPr lang="en-US" dirty="0" smtClean="0">
                          <a:latin typeface="Calibri Light" panose="020F0302020204030204" pitchFamily="34" charset="0"/>
                          <a:cs typeface="Calibri Light" panose="020F0302020204030204" pitchFamily="34" charset="0"/>
                        </a:rPr>
                        <a:t>103</a:t>
                      </a:r>
                      <a:endParaRPr lang="en-IN" dirty="0">
                        <a:latin typeface="Calibri Light" panose="020F0302020204030204" pitchFamily="34" charset="0"/>
                        <a:cs typeface="Calibri Light" panose="020F0302020204030204" pitchFamily="34" charset="0"/>
                      </a:endParaRPr>
                    </a:p>
                  </a:txBody>
                  <a:tcPr/>
                </a:tc>
                <a:extLst>
                  <a:ext uri="{0D108BD9-81ED-4DB2-BD59-A6C34878D82A}">
                    <a16:rowId xmlns:a16="http://schemas.microsoft.com/office/drawing/2014/main" val="2279725323"/>
                  </a:ext>
                </a:extLst>
              </a:tr>
            </a:tbl>
          </a:graphicData>
        </a:graphic>
      </p:graphicFrame>
    </p:spTree>
    <p:extLst>
      <p:ext uri="{BB962C8B-B14F-4D97-AF65-F5344CB8AC3E}">
        <p14:creationId xmlns:p14="http://schemas.microsoft.com/office/powerpoint/2010/main" val="338863044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hart 6"/>
          <p:cNvGraphicFramePr/>
          <p:nvPr>
            <p:extLst>
              <p:ext uri="{D42A27DB-BD31-4B8C-83A1-F6EECF244321}">
                <p14:modId xmlns:p14="http://schemas.microsoft.com/office/powerpoint/2010/main" val="3545058473"/>
              </p:ext>
            </p:extLst>
          </p:nvPr>
        </p:nvGraphicFramePr>
        <p:xfrm>
          <a:off x="0" y="1066800"/>
          <a:ext cx="9181514" cy="5105400"/>
        </p:xfrm>
        <a:graphic>
          <a:graphicData uri="http://schemas.openxmlformats.org/drawingml/2006/chart">
            <c:chart xmlns:c="http://schemas.openxmlformats.org/drawingml/2006/chart" xmlns:r="http://schemas.openxmlformats.org/officeDocument/2006/relationships" r:id="rId2"/>
          </a:graphicData>
        </a:graphic>
      </p:graphicFrame>
      <p:sp>
        <p:nvSpPr>
          <p:cNvPr id="9" name="TextBox 8"/>
          <p:cNvSpPr txBox="1"/>
          <p:nvPr/>
        </p:nvSpPr>
        <p:spPr>
          <a:xfrm>
            <a:off x="1447800" y="413266"/>
            <a:ext cx="6324600" cy="461665"/>
          </a:xfrm>
          <a:prstGeom prst="rect">
            <a:avLst/>
          </a:prstGeom>
          <a:noFill/>
        </p:spPr>
        <p:txBody>
          <a:bodyPr wrap="square" rtlCol="0">
            <a:spAutoFit/>
          </a:bodyPr>
          <a:lstStyle/>
          <a:p>
            <a:pPr algn="ctr"/>
            <a:r>
              <a:rPr lang="en-US" sz="2400" b="1" dirty="0" smtClean="0">
                <a:solidFill>
                  <a:schemeClr val="bg1"/>
                </a:solidFill>
                <a:latin typeface="Calibri Light" panose="020F0302020204030204" pitchFamily="34" charset="0"/>
                <a:cs typeface="Calibri Light" panose="020F0302020204030204" pitchFamily="34" charset="0"/>
              </a:rPr>
              <a:t>Load Time Vs Size - V1 Tags Enabled</a:t>
            </a:r>
            <a:endParaRPr lang="en-IN" sz="2400" b="1" dirty="0">
              <a:solidFill>
                <a:schemeClr val="bg1"/>
              </a:solidFill>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378539143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hart 6"/>
          <p:cNvGraphicFramePr/>
          <p:nvPr>
            <p:extLst>
              <p:ext uri="{D42A27DB-BD31-4B8C-83A1-F6EECF244321}">
                <p14:modId xmlns:p14="http://schemas.microsoft.com/office/powerpoint/2010/main" val="4218518019"/>
              </p:ext>
            </p:extLst>
          </p:nvPr>
        </p:nvGraphicFramePr>
        <p:xfrm>
          <a:off x="0" y="1066800"/>
          <a:ext cx="9181514" cy="5105400"/>
        </p:xfrm>
        <a:graphic>
          <a:graphicData uri="http://schemas.openxmlformats.org/drawingml/2006/chart">
            <c:chart xmlns:c="http://schemas.openxmlformats.org/drawingml/2006/chart" xmlns:r="http://schemas.openxmlformats.org/officeDocument/2006/relationships" r:id="rId2"/>
          </a:graphicData>
        </a:graphic>
      </p:graphicFrame>
      <p:sp>
        <p:nvSpPr>
          <p:cNvPr id="4" name="TextBox 3"/>
          <p:cNvSpPr txBox="1"/>
          <p:nvPr/>
        </p:nvSpPr>
        <p:spPr>
          <a:xfrm>
            <a:off x="1447800" y="413266"/>
            <a:ext cx="6324600" cy="461665"/>
          </a:xfrm>
          <a:prstGeom prst="rect">
            <a:avLst/>
          </a:prstGeom>
          <a:noFill/>
        </p:spPr>
        <p:txBody>
          <a:bodyPr wrap="square" rtlCol="0">
            <a:spAutoFit/>
          </a:bodyPr>
          <a:lstStyle/>
          <a:p>
            <a:pPr algn="ctr"/>
            <a:r>
              <a:rPr lang="en-US" sz="2400" b="1" dirty="0" smtClean="0">
                <a:solidFill>
                  <a:schemeClr val="bg1"/>
                </a:solidFill>
                <a:latin typeface="Calibri Light" panose="020F0302020204030204" pitchFamily="34" charset="0"/>
                <a:cs typeface="Calibri Light" panose="020F0302020204030204" pitchFamily="34" charset="0"/>
              </a:rPr>
              <a:t>Load Time Vs Size - V1 Tags Disabled</a:t>
            </a:r>
            <a:endParaRPr lang="en-IN" sz="2400" b="1" dirty="0">
              <a:solidFill>
                <a:schemeClr val="bg1"/>
              </a:solidFill>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85463802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806548" y="304799"/>
            <a:ext cx="7315200" cy="461665"/>
          </a:xfrm>
          <a:prstGeom prst="rect">
            <a:avLst/>
          </a:prstGeom>
          <a:noFill/>
        </p:spPr>
        <p:txBody>
          <a:bodyPr wrap="square" rtlCol="0">
            <a:spAutoFit/>
          </a:bodyPr>
          <a:lstStyle/>
          <a:p>
            <a:pPr algn="ctr"/>
            <a:r>
              <a:rPr lang="en-US" sz="2400" b="1" dirty="0" smtClean="0">
                <a:solidFill>
                  <a:schemeClr val="bg1"/>
                </a:solidFill>
                <a:latin typeface="Calibri Light" panose="020F0302020204030204" pitchFamily="34" charset="0"/>
                <a:cs typeface="Calibri Light" panose="020F0302020204030204" pitchFamily="34" charset="0"/>
              </a:rPr>
              <a:t>First Document Request Load Time</a:t>
            </a:r>
            <a:endParaRPr lang="en-IN" sz="2400" b="1" dirty="0">
              <a:solidFill>
                <a:schemeClr val="bg1"/>
              </a:solidFill>
              <a:latin typeface="Calibri Light" panose="020F0302020204030204" pitchFamily="34" charset="0"/>
              <a:cs typeface="Calibri Light" panose="020F0302020204030204" pitchFamily="34" charset="0"/>
            </a:endParaRPr>
          </a:p>
        </p:txBody>
      </p:sp>
      <p:pic>
        <p:nvPicPr>
          <p:cNvPr id="4" name="Picture 3"/>
          <p:cNvPicPr>
            <a:picLocks noChangeAspect="1"/>
          </p:cNvPicPr>
          <p:nvPr/>
        </p:nvPicPr>
        <p:blipFill>
          <a:blip r:embed="rId2"/>
          <a:stretch>
            <a:fillRect/>
          </a:stretch>
        </p:blipFill>
        <p:spPr>
          <a:xfrm>
            <a:off x="47176" y="1981200"/>
            <a:ext cx="9078067" cy="4876800"/>
          </a:xfrm>
          <a:prstGeom prst="rect">
            <a:avLst/>
          </a:prstGeom>
        </p:spPr>
      </p:pic>
      <p:sp>
        <p:nvSpPr>
          <p:cNvPr id="5" name="TextBox 4"/>
          <p:cNvSpPr txBox="1"/>
          <p:nvPr/>
        </p:nvSpPr>
        <p:spPr>
          <a:xfrm>
            <a:off x="152400" y="912167"/>
            <a:ext cx="8839200" cy="923330"/>
          </a:xfrm>
          <a:prstGeom prst="rect">
            <a:avLst/>
          </a:prstGeom>
          <a:noFill/>
        </p:spPr>
        <p:txBody>
          <a:bodyPr wrap="square" rtlCol="0">
            <a:spAutoFit/>
          </a:bodyPr>
          <a:lstStyle/>
          <a:p>
            <a:r>
              <a:rPr lang="en-US" b="1" dirty="0" smtClean="0">
                <a:solidFill>
                  <a:schemeClr val="bg1"/>
                </a:solidFill>
                <a:latin typeface="Calibri Light" panose="020F0302020204030204" pitchFamily="34" charset="0"/>
                <a:cs typeface="Calibri Light" panose="020F0302020204030204" pitchFamily="34" charset="0"/>
              </a:rPr>
              <a:t>Time </a:t>
            </a:r>
            <a:r>
              <a:rPr lang="en-US" b="1" dirty="0">
                <a:solidFill>
                  <a:schemeClr val="bg1"/>
                </a:solidFill>
                <a:latin typeface="Calibri Light" panose="020F0302020204030204" pitchFamily="34" charset="0"/>
                <a:cs typeface="Calibri Light" panose="020F0302020204030204" pitchFamily="34" charset="0"/>
              </a:rPr>
              <a:t>to first byte</a:t>
            </a:r>
            <a:r>
              <a:rPr lang="en-US" dirty="0">
                <a:solidFill>
                  <a:schemeClr val="bg1"/>
                </a:solidFill>
                <a:latin typeface="Calibri Light" panose="020F0302020204030204" pitchFamily="34" charset="0"/>
                <a:cs typeface="Calibri Light" panose="020F0302020204030204" pitchFamily="34" charset="0"/>
              </a:rPr>
              <a:t> (TTFB) is a metric for determining the responsiveness of a web server. It measures the amount of </a:t>
            </a:r>
            <a:r>
              <a:rPr lang="en-US" b="1" dirty="0">
                <a:solidFill>
                  <a:schemeClr val="bg1"/>
                </a:solidFill>
                <a:latin typeface="Calibri Light" panose="020F0302020204030204" pitchFamily="34" charset="0"/>
                <a:cs typeface="Calibri Light" panose="020F0302020204030204" pitchFamily="34" charset="0"/>
              </a:rPr>
              <a:t>time</a:t>
            </a:r>
            <a:r>
              <a:rPr lang="en-US" dirty="0">
                <a:solidFill>
                  <a:schemeClr val="bg1"/>
                </a:solidFill>
                <a:latin typeface="Calibri Light" panose="020F0302020204030204" pitchFamily="34" charset="0"/>
                <a:cs typeface="Calibri Light" panose="020F0302020204030204" pitchFamily="34" charset="0"/>
              </a:rPr>
              <a:t> between creating a connection to the server and downloading the contents of a web page</a:t>
            </a:r>
            <a:r>
              <a:rPr lang="en-US" dirty="0" smtClean="0">
                <a:solidFill>
                  <a:schemeClr val="bg1"/>
                </a:solidFill>
                <a:latin typeface="Calibri Light" panose="020F0302020204030204" pitchFamily="34" charset="0"/>
                <a:cs typeface="Calibri Light" panose="020F0302020204030204" pitchFamily="34" charset="0"/>
              </a:rPr>
              <a:t>.                                                                   </a:t>
            </a:r>
            <a:endParaRPr lang="en-IN" dirty="0">
              <a:solidFill>
                <a:schemeClr val="bg1"/>
              </a:solidFill>
              <a:latin typeface="Calibri Light" panose="020F0302020204030204" pitchFamily="34" charset="0"/>
              <a:cs typeface="Calibri Light" panose="020F0302020204030204" pitchFamily="34" charset="0"/>
            </a:endParaRPr>
          </a:p>
        </p:txBody>
      </p:sp>
      <p:sp>
        <p:nvSpPr>
          <p:cNvPr id="6" name="Rounded Rectangle 5"/>
          <p:cNvSpPr/>
          <p:nvPr/>
        </p:nvSpPr>
        <p:spPr>
          <a:xfrm>
            <a:off x="6145237" y="1524000"/>
            <a:ext cx="2971800" cy="457200"/>
          </a:xfrm>
          <a:prstGeom prst="roundRect">
            <a:avLst/>
          </a:prstGeom>
          <a:gradFill>
            <a:gsLst>
              <a:gs pos="0">
                <a:schemeClr val="accent6">
                  <a:tint val="50000"/>
                  <a:satMod val="300000"/>
                </a:schemeClr>
              </a:gs>
              <a:gs pos="23000">
                <a:schemeClr val="accent6">
                  <a:tint val="37000"/>
                  <a:satMod val="300000"/>
                  <a:lumMod val="95000"/>
                </a:schemeClr>
              </a:gs>
              <a:gs pos="100000">
                <a:schemeClr val="accent6">
                  <a:tint val="15000"/>
                  <a:satMod val="350000"/>
                </a:schemeClr>
              </a:gs>
            </a:gsLst>
          </a:gra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b="1" dirty="0">
                <a:solidFill>
                  <a:schemeClr val="bg1"/>
                </a:solidFill>
                <a:latin typeface="Calibri Light" panose="020F0302020204030204" pitchFamily="34" charset="0"/>
                <a:cs typeface="Calibri Light" panose="020F0302020204030204" pitchFamily="34" charset="0"/>
              </a:rPr>
              <a:t>Average TTFB</a:t>
            </a:r>
            <a:r>
              <a:rPr lang="en-US" dirty="0">
                <a:solidFill>
                  <a:schemeClr val="bg1"/>
                </a:solidFill>
                <a:latin typeface="Calibri Light" panose="020F0302020204030204" pitchFamily="34" charset="0"/>
                <a:cs typeface="Calibri Light" panose="020F0302020204030204" pitchFamily="34" charset="0"/>
              </a:rPr>
              <a:t>: </a:t>
            </a:r>
            <a:r>
              <a:rPr lang="en-US" dirty="0" smtClean="0">
                <a:solidFill>
                  <a:schemeClr val="bg1"/>
                </a:solidFill>
                <a:latin typeface="Calibri Light" panose="020F0302020204030204" pitchFamily="34" charset="0"/>
                <a:cs typeface="Calibri Light" panose="020F0302020204030204" pitchFamily="34" charset="0"/>
              </a:rPr>
              <a:t>0.3 secs</a:t>
            </a:r>
            <a:endParaRPr lang="en-IN" dirty="0"/>
          </a:p>
        </p:txBody>
      </p:sp>
    </p:spTree>
    <p:extLst>
      <p:ext uri="{BB962C8B-B14F-4D97-AF65-F5344CB8AC3E}">
        <p14:creationId xmlns:p14="http://schemas.microsoft.com/office/powerpoint/2010/main" val="163424201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87438" y="284777"/>
            <a:ext cx="7010400" cy="461665"/>
          </a:xfrm>
          <a:prstGeom prst="rect">
            <a:avLst/>
          </a:prstGeom>
          <a:noFill/>
        </p:spPr>
        <p:txBody>
          <a:bodyPr wrap="square" rtlCol="0">
            <a:spAutoFit/>
          </a:bodyPr>
          <a:lstStyle/>
          <a:p>
            <a:pPr algn="ctr"/>
            <a:r>
              <a:rPr lang="en-US" sz="2400" b="1" dirty="0" smtClean="0">
                <a:solidFill>
                  <a:schemeClr val="bg1"/>
                </a:solidFill>
                <a:latin typeface="Calibri Light" panose="020F0302020204030204" pitchFamily="34" charset="0"/>
                <a:cs typeface="Calibri Light" panose="020F0302020204030204" pitchFamily="34" charset="0"/>
              </a:rPr>
              <a:t>Performance Analysis on CSS files</a:t>
            </a:r>
          </a:p>
        </p:txBody>
      </p:sp>
      <p:sp>
        <p:nvSpPr>
          <p:cNvPr id="3" name="TextBox 2"/>
          <p:cNvSpPr txBox="1"/>
          <p:nvPr/>
        </p:nvSpPr>
        <p:spPr>
          <a:xfrm>
            <a:off x="647700" y="1227036"/>
            <a:ext cx="7848600" cy="923330"/>
          </a:xfrm>
          <a:prstGeom prst="rect">
            <a:avLst/>
          </a:prstGeom>
          <a:noFill/>
        </p:spPr>
        <p:txBody>
          <a:bodyPr wrap="square" rtlCol="0">
            <a:spAutoFit/>
          </a:bodyPr>
          <a:lstStyle/>
          <a:p>
            <a:r>
              <a:rPr lang="en-US" dirty="0" smtClean="0">
                <a:solidFill>
                  <a:schemeClr val="bg1"/>
                </a:solidFill>
                <a:latin typeface="Calibri Light" panose="020F0302020204030204" pitchFamily="34" charset="0"/>
                <a:cs typeface="Calibri Light" panose="020F0302020204030204" pitchFamily="34" charset="0"/>
              </a:rPr>
              <a:t>CSS Average Load Time					: 1.2 secs</a:t>
            </a:r>
          </a:p>
          <a:p>
            <a:r>
              <a:rPr lang="en-US" dirty="0" smtClean="0">
                <a:solidFill>
                  <a:schemeClr val="bg1"/>
                </a:solidFill>
                <a:latin typeface="Calibri Light" panose="020F0302020204030204" pitchFamily="34" charset="0"/>
                <a:cs typeface="Calibri Light" panose="020F0302020204030204" pitchFamily="34" charset="0"/>
              </a:rPr>
              <a:t>Total No. of CSS files loading in Home Page	: 8</a:t>
            </a:r>
          </a:p>
          <a:p>
            <a:r>
              <a:rPr lang="en-US" dirty="0" smtClean="0">
                <a:solidFill>
                  <a:schemeClr val="bg1"/>
                </a:solidFill>
                <a:latin typeface="Calibri Light" panose="020F0302020204030204" pitchFamily="34" charset="0"/>
                <a:cs typeface="Calibri Light" panose="020F0302020204030204" pitchFamily="34" charset="0"/>
              </a:rPr>
              <a:t>Top files consuming high Load Time		: Screenshot and analysis given below</a:t>
            </a:r>
            <a:endParaRPr lang="en-US" dirty="0">
              <a:solidFill>
                <a:schemeClr val="bg1"/>
              </a:solidFill>
              <a:latin typeface="Calibri Light" panose="020F0302020204030204" pitchFamily="34" charset="0"/>
              <a:cs typeface="Calibri Light" panose="020F0302020204030204" pitchFamily="34" charset="0"/>
            </a:endParaRPr>
          </a:p>
        </p:txBody>
      </p:sp>
      <p:pic>
        <p:nvPicPr>
          <p:cNvPr id="6" name="Picture 5"/>
          <p:cNvPicPr>
            <a:picLocks noChangeAspect="1"/>
          </p:cNvPicPr>
          <p:nvPr/>
        </p:nvPicPr>
        <p:blipFill>
          <a:blip r:embed="rId2"/>
          <a:stretch>
            <a:fillRect/>
          </a:stretch>
        </p:blipFill>
        <p:spPr>
          <a:xfrm>
            <a:off x="0" y="2320934"/>
            <a:ext cx="9144000" cy="1554710"/>
          </a:xfrm>
          <a:prstGeom prst="rect">
            <a:avLst/>
          </a:prstGeom>
        </p:spPr>
      </p:pic>
      <p:pic>
        <p:nvPicPr>
          <p:cNvPr id="8" name="Picture 7"/>
          <p:cNvPicPr>
            <a:picLocks noChangeAspect="1"/>
          </p:cNvPicPr>
          <p:nvPr/>
        </p:nvPicPr>
        <p:blipFill>
          <a:blip r:embed="rId3"/>
          <a:stretch>
            <a:fillRect/>
          </a:stretch>
        </p:blipFill>
        <p:spPr>
          <a:xfrm>
            <a:off x="9999" y="4356238"/>
            <a:ext cx="9134002" cy="1450245"/>
          </a:xfrm>
          <a:prstGeom prst="rect">
            <a:avLst/>
          </a:prstGeom>
        </p:spPr>
      </p:pic>
    </p:spTree>
    <p:extLst>
      <p:ext uri="{BB962C8B-B14F-4D97-AF65-F5344CB8AC3E}">
        <p14:creationId xmlns:p14="http://schemas.microsoft.com/office/powerpoint/2010/main" val="141731798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87438" y="405502"/>
            <a:ext cx="7010400" cy="461665"/>
          </a:xfrm>
          <a:prstGeom prst="rect">
            <a:avLst/>
          </a:prstGeom>
          <a:noFill/>
        </p:spPr>
        <p:txBody>
          <a:bodyPr wrap="square" rtlCol="0">
            <a:spAutoFit/>
          </a:bodyPr>
          <a:lstStyle/>
          <a:p>
            <a:pPr algn="ctr"/>
            <a:r>
              <a:rPr lang="en-US" sz="2400" b="1" dirty="0" smtClean="0">
                <a:solidFill>
                  <a:schemeClr val="bg1"/>
                </a:solidFill>
                <a:latin typeface="Calibri Light" panose="020F0302020204030204" pitchFamily="34" charset="0"/>
                <a:cs typeface="Calibri Light" panose="020F0302020204030204" pitchFamily="34" charset="0"/>
              </a:rPr>
              <a:t>Performance Analysis on JS files</a:t>
            </a:r>
          </a:p>
        </p:txBody>
      </p:sp>
      <p:sp>
        <p:nvSpPr>
          <p:cNvPr id="3" name="TextBox 2"/>
          <p:cNvSpPr txBox="1"/>
          <p:nvPr/>
        </p:nvSpPr>
        <p:spPr>
          <a:xfrm>
            <a:off x="685800" y="1364595"/>
            <a:ext cx="7010400" cy="923330"/>
          </a:xfrm>
          <a:prstGeom prst="rect">
            <a:avLst/>
          </a:prstGeom>
          <a:noFill/>
        </p:spPr>
        <p:txBody>
          <a:bodyPr wrap="square" rtlCol="0">
            <a:spAutoFit/>
          </a:bodyPr>
          <a:lstStyle/>
          <a:p>
            <a:r>
              <a:rPr lang="en-US" dirty="0">
                <a:solidFill>
                  <a:schemeClr val="bg1"/>
                </a:solidFill>
                <a:latin typeface="Calibri Light" panose="020F0302020204030204" pitchFamily="34" charset="0"/>
                <a:cs typeface="Calibri Light" panose="020F0302020204030204" pitchFamily="34" charset="0"/>
              </a:rPr>
              <a:t>J</a:t>
            </a:r>
            <a:r>
              <a:rPr lang="en-US" dirty="0" smtClean="0">
                <a:solidFill>
                  <a:schemeClr val="bg1"/>
                </a:solidFill>
                <a:latin typeface="Calibri Light" panose="020F0302020204030204" pitchFamily="34" charset="0"/>
                <a:cs typeface="Calibri Light" panose="020F0302020204030204" pitchFamily="34" charset="0"/>
              </a:rPr>
              <a:t>S Average Load Time					: 7.7 secs</a:t>
            </a:r>
          </a:p>
          <a:p>
            <a:r>
              <a:rPr lang="en-US" dirty="0" smtClean="0">
                <a:solidFill>
                  <a:schemeClr val="bg1"/>
                </a:solidFill>
                <a:latin typeface="Calibri Light" panose="020F0302020204030204" pitchFamily="34" charset="0"/>
                <a:cs typeface="Calibri Light" panose="020F0302020204030204" pitchFamily="34" charset="0"/>
              </a:rPr>
              <a:t>Total No. of JS files loading in Home Page	: 26</a:t>
            </a:r>
          </a:p>
          <a:p>
            <a:r>
              <a:rPr lang="en-US" dirty="0" smtClean="0">
                <a:solidFill>
                  <a:schemeClr val="bg1"/>
                </a:solidFill>
                <a:latin typeface="Calibri Light" panose="020F0302020204030204" pitchFamily="34" charset="0"/>
                <a:cs typeface="Calibri Light" panose="020F0302020204030204" pitchFamily="34" charset="0"/>
              </a:rPr>
              <a:t>Top files consuming high Load Time		: Screenshot given below</a:t>
            </a:r>
            <a:endParaRPr lang="en-US" dirty="0">
              <a:solidFill>
                <a:schemeClr val="bg1"/>
              </a:solidFill>
              <a:latin typeface="Calibri Light" panose="020F0302020204030204" pitchFamily="34" charset="0"/>
              <a:cs typeface="Calibri Light" panose="020F0302020204030204" pitchFamily="34" charset="0"/>
            </a:endParaRPr>
          </a:p>
        </p:txBody>
      </p:sp>
      <p:pic>
        <p:nvPicPr>
          <p:cNvPr id="5" name="Picture 4"/>
          <p:cNvPicPr>
            <a:picLocks noChangeAspect="1"/>
          </p:cNvPicPr>
          <p:nvPr/>
        </p:nvPicPr>
        <p:blipFill>
          <a:blip r:embed="rId2"/>
          <a:stretch>
            <a:fillRect/>
          </a:stretch>
        </p:blipFill>
        <p:spPr>
          <a:xfrm>
            <a:off x="0" y="2590800"/>
            <a:ext cx="9144000" cy="3350238"/>
          </a:xfrm>
          <a:prstGeom prst="rect">
            <a:avLst/>
          </a:prstGeom>
        </p:spPr>
      </p:pic>
    </p:spTree>
    <p:extLst>
      <p:ext uri="{BB962C8B-B14F-4D97-AF65-F5344CB8AC3E}">
        <p14:creationId xmlns:p14="http://schemas.microsoft.com/office/powerpoint/2010/main" val="143637239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76925</TotalTime>
  <Words>877</Words>
  <Application>Microsoft Office PowerPoint</Application>
  <PresentationFormat>On-screen Show (4:3)</PresentationFormat>
  <Paragraphs>214</Paragraphs>
  <Slides>22</Slides>
  <Notes>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22</vt:i4>
      </vt:variant>
    </vt:vector>
  </HeadingPairs>
  <TitlesOfParts>
    <vt:vector size="29" baseType="lpstr">
      <vt:lpstr>Arial</vt:lpstr>
      <vt:lpstr>Calibri</vt:lpstr>
      <vt:lpstr>Calibri Light</vt:lpstr>
      <vt:lpstr>Cambria</vt:lpstr>
      <vt:lpstr>Roboto Thin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John Flavin;Bharath Sritharan</dc:creator>
  <cp:lastModifiedBy>Meena Subramanian</cp:lastModifiedBy>
  <cp:revision>866</cp:revision>
  <cp:lastPrinted>2015-03-10T21:52:12Z</cp:lastPrinted>
  <dcterms:created xsi:type="dcterms:W3CDTF">2014-01-13T20:07:58Z</dcterms:created>
  <dcterms:modified xsi:type="dcterms:W3CDTF">2020-07-16T14:59:01Z</dcterms:modified>
</cp:coreProperties>
</file>